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8"/>
  </p:notesMasterIdLst>
  <p:sldIdLst>
    <p:sldId id="256" r:id="rId2"/>
    <p:sldId id="269" r:id="rId3"/>
    <p:sldId id="270" r:id="rId4"/>
    <p:sldId id="271" r:id="rId5"/>
    <p:sldId id="279" r:id="rId6"/>
    <p:sldId id="273" r:id="rId7"/>
    <p:sldId id="272" r:id="rId8"/>
    <p:sldId id="274" r:id="rId9"/>
    <p:sldId id="276" r:id="rId10"/>
    <p:sldId id="277" r:id="rId11"/>
    <p:sldId id="278" r:id="rId12"/>
    <p:sldId id="280" r:id="rId13"/>
    <p:sldId id="281" r:id="rId14"/>
    <p:sldId id="282" r:id="rId15"/>
    <p:sldId id="283"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7" autoAdjust="0"/>
  </p:normalViewPr>
  <p:slideViewPr>
    <p:cSldViewPr snapToGrid="0">
      <p:cViewPr varScale="1">
        <p:scale>
          <a:sx n="88" d="100"/>
          <a:sy n="88" d="100"/>
        </p:scale>
        <p:origin x="360" y="6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12525-A734-4D92-B310-0F2984755B78}" type="datetimeFigureOut">
              <a:rPr lang="es-CL" smtClean="0"/>
              <a:t>10-12-2024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CCAFD-E45A-46CE-949B-D345C9758FA9}" type="slidenum">
              <a:rPr lang="es-CL" smtClean="0"/>
              <a:t>‹#›</a:t>
            </a:fld>
            <a:endParaRPr lang="es-CL"/>
          </a:p>
        </p:txBody>
      </p:sp>
    </p:spTree>
    <p:extLst>
      <p:ext uri="{BB962C8B-B14F-4D97-AF65-F5344CB8AC3E}">
        <p14:creationId xmlns:p14="http://schemas.microsoft.com/office/powerpoint/2010/main" val="253832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Mostrar </a:t>
            </a:r>
            <a:r>
              <a:rPr lang="es-CL" dirty="0" err="1"/>
              <a:t>fireslide</a:t>
            </a:r>
            <a:r>
              <a:rPr lang="es-CL" dirty="0"/>
              <a:t> del Simons</a:t>
            </a:r>
          </a:p>
        </p:txBody>
      </p:sp>
      <p:sp>
        <p:nvSpPr>
          <p:cNvPr id="4" name="Slide Number Placeholder 3"/>
          <p:cNvSpPr>
            <a:spLocks noGrp="1"/>
          </p:cNvSpPr>
          <p:nvPr>
            <p:ph type="sldNum" sz="quarter" idx="5"/>
          </p:nvPr>
        </p:nvSpPr>
        <p:spPr/>
        <p:txBody>
          <a:bodyPr/>
          <a:lstStyle/>
          <a:p>
            <a:fld id="{368CCAFD-E45A-46CE-949B-D345C9758FA9}" type="slidenum">
              <a:rPr lang="es-CL" smtClean="0"/>
              <a:t>4</a:t>
            </a:fld>
            <a:endParaRPr lang="es-CL"/>
          </a:p>
        </p:txBody>
      </p:sp>
    </p:spTree>
    <p:extLst>
      <p:ext uri="{BB962C8B-B14F-4D97-AF65-F5344CB8AC3E}">
        <p14:creationId xmlns:p14="http://schemas.microsoft.com/office/powerpoint/2010/main" val="232040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p:cNvSpPr>
            <a:spLocks noGrp="1"/>
          </p:cNvSpPr>
          <p:nvPr>
            <p:ph type="sldNum" sz="quarter" idx="5"/>
          </p:nvPr>
        </p:nvSpPr>
        <p:spPr/>
        <p:txBody>
          <a:bodyPr/>
          <a:lstStyle/>
          <a:p>
            <a:fld id="{368CCAFD-E45A-46CE-949B-D345C9758FA9}" type="slidenum">
              <a:rPr lang="es-CL" smtClean="0"/>
              <a:t>8</a:t>
            </a:fld>
            <a:endParaRPr lang="es-CL"/>
          </a:p>
        </p:txBody>
      </p:sp>
    </p:spTree>
    <p:extLst>
      <p:ext uri="{BB962C8B-B14F-4D97-AF65-F5344CB8AC3E}">
        <p14:creationId xmlns:p14="http://schemas.microsoft.com/office/powerpoint/2010/main" val="3582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D043-430F-8B02-D2E3-18AACA514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83778-8F98-80ED-8929-EE985D7BA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3101A-F92A-F621-5C01-225279E21585}"/>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BF7DD13D-6BB5-893A-8EE4-6AEE0902A3C0}"/>
              </a:ext>
            </a:extLst>
          </p:cNvPr>
          <p:cNvSpPr>
            <a:spLocks noGrp="1"/>
          </p:cNvSpPr>
          <p:nvPr>
            <p:ph type="sldNum" sz="quarter" idx="5"/>
          </p:nvPr>
        </p:nvSpPr>
        <p:spPr/>
        <p:txBody>
          <a:bodyPr/>
          <a:lstStyle/>
          <a:p>
            <a:fld id="{368CCAFD-E45A-46CE-949B-D345C9758FA9}" type="slidenum">
              <a:rPr lang="es-CL" smtClean="0"/>
              <a:t>10</a:t>
            </a:fld>
            <a:endParaRPr lang="es-CL"/>
          </a:p>
        </p:txBody>
      </p:sp>
    </p:spTree>
    <p:extLst>
      <p:ext uri="{BB962C8B-B14F-4D97-AF65-F5344CB8AC3E}">
        <p14:creationId xmlns:p14="http://schemas.microsoft.com/office/powerpoint/2010/main" val="191219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B6DB-62DF-1E3E-0C7D-C436F7737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ADBBE-5FF7-E9AA-B5CE-88B04728F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900A7-12A8-B844-710A-D4D27F1E536A}"/>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D7178C9C-6998-D676-8D12-C5FCC3BC2662}"/>
              </a:ext>
            </a:extLst>
          </p:cNvPr>
          <p:cNvSpPr>
            <a:spLocks noGrp="1"/>
          </p:cNvSpPr>
          <p:nvPr>
            <p:ph type="sldNum" sz="quarter" idx="5"/>
          </p:nvPr>
        </p:nvSpPr>
        <p:spPr/>
        <p:txBody>
          <a:bodyPr/>
          <a:lstStyle/>
          <a:p>
            <a:fld id="{368CCAFD-E45A-46CE-949B-D345C9758FA9}" type="slidenum">
              <a:rPr lang="es-CL" smtClean="0"/>
              <a:t>12</a:t>
            </a:fld>
            <a:endParaRPr lang="es-CL"/>
          </a:p>
        </p:txBody>
      </p:sp>
    </p:spTree>
    <p:extLst>
      <p:ext uri="{BB962C8B-B14F-4D97-AF65-F5344CB8AC3E}">
        <p14:creationId xmlns:p14="http://schemas.microsoft.com/office/powerpoint/2010/main" val="107572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33676-4F9B-3FFA-3D22-F2041EDBF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B6DEF-718C-DEFD-DBCA-8EEAECE12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A41B3-26B6-C624-0AEB-7586E3F49D7E}"/>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E5D71746-AE2A-0B27-56B2-2B748BE3ED3B}"/>
              </a:ext>
            </a:extLst>
          </p:cNvPr>
          <p:cNvSpPr>
            <a:spLocks noGrp="1"/>
          </p:cNvSpPr>
          <p:nvPr>
            <p:ph type="sldNum" sz="quarter" idx="5"/>
          </p:nvPr>
        </p:nvSpPr>
        <p:spPr/>
        <p:txBody>
          <a:bodyPr/>
          <a:lstStyle/>
          <a:p>
            <a:fld id="{368CCAFD-E45A-46CE-949B-D345C9758FA9}" type="slidenum">
              <a:rPr lang="es-CL" smtClean="0"/>
              <a:t>14</a:t>
            </a:fld>
            <a:endParaRPr lang="es-CL"/>
          </a:p>
        </p:txBody>
      </p:sp>
    </p:spTree>
    <p:extLst>
      <p:ext uri="{BB962C8B-B14F-4D97-AF65-F5344CB8AC3E}">
        <p14:creationId xmlns:p14="http://schemas.microsoft.com/office/powerpoint/2010/main" val="73024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68D9BF-795F-46A6-83F7-770936DA0AD0}" type="datetime1">
              <a:rPr lang="es-CL" smtClean="0"/>
              <a:t>10-12-2024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297259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AB7F88-570B-4249-A958-44DF2E92E1EB}" type="datetime1">
              <a:rPr lang="es-CL" smtClean="0"/>
              <a:t>10-12-2024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21990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27504-3CBB-46F4-935F-073D164125DE}" type="datetime1">
              <a:rPr lang="es-CL" smtClean="0"/>
              <a:t>10-12-2024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149613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B47B21-BA5A-4DB8-92F9-CC015BEA8675}" type="datetime1">
              <a:rPr lang="es-CL" smtClean="0"/>
              <a:t>10-12-2024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35233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42034F-7148-496F-A435-AE624FA67423}" type="datetime1">
              <a:rPr lang="es-CL" smtClean="0"/>
              <a:t>10-12-2024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58849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02BC11-449E-4081-B577-0B09AF981FAC}" type="datetime1">
              <a:rPr lang="es-CL" smtClean="0"/>
              <a:t>10-12-2024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185465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8EC77-1E90-4099-A9C6-F494383FE78C}" type="datetime1">
              <a:rPr lang="es-CL" smtClean="0"/>
              <a:t>10-12-2024</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2241426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A3F208-7029-4162-8E47-8BD427EC29B9}" type="datetime1">
              <a:rPr lang="es-CL" smtClean="0"/>
              <a:t>10-12-2024</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04865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49243-B34D-4804-9BB5-3F4A05A1CA5E}" type="datetime1">
              <a:rPr lang="es-CL" smtClean="0"/>
              <a:t>10-12-2024</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88953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E1D2D1-C3DF-4738-B359-2E0B4AF47B1B}" type="datetime1">
              <a:rPr lang="es-CL" smtClean="0"/>
              <a:t>10-12-2024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06065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B531-F55C-44BE-B5D9-9B5339D52A02}" type="datetime1">
              <a:rPr lang="es-CL" smtClean="0"/>
              <a:t>10-12-2024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86120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14C7EF5-AC1E-4F1A-9D19-F65BCDDB1B2D}" type="datetime1">
              <a:rPr lang="es-CL" smtClean="0"/>
              <a:t>10-12-2024</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B7F4B540-C2E7-4F12-A41C-FCB2CBC54D6A}" type="slidenum">
              <a:rPr lang="es-CL" smtClean="0"/>
              <a:t>‹#›</a:t>
            </a:fld>
            <a:endParaRPr lang="es-CL"/>
          </a:p>
        </p:txBody>
      </p:sp>
    </p:spTree>
    <p:extLst>
      <p:ext uri="{BB962C8B-B14F-4D97-AF65-F5344CB8AC3E}">
        <p14:creationId xmlns:p14="http://schemas.microsoft.com/office/powerpoint/2010/main" val="390625555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PXlhj9ZkYg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lpi.usra.edu/explor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8BCF-15AB-D55D-C078-AA445A54C24F}"/>
              </a:ext>
            </a:extLst>
          </p:cNvPr>
          <p:cNvSpPr>
            <a:spLocks noGrp="1"/>
          </p:cNvSpPr>
          <p:nvPr>
            <p:ph type="ctrTitle"/>
          </p:nvPr>
        </p:nvSpPr>
        <p:spPr/>
        <p:txBody>
          <a:bodyPr>
            <a:normAutofit/>
          </a:bodyPr>
          <a:lstStyle/>
          <a:p>
            <a:r>
              <a:rPr lang="es-CL" dirty="0">
                <a:solidFill>
                  <a:schemeClr val="tx2">
                    <a:lumMod val="90000"/>
                  </a:schemeClr>
                </a:solidFill>
              </a:rPr>
              <a:t>Python en Acción:</a:t>
            </a:r>
            <a:br>
              <a:rPr lang="es-CL" dirty="0">
                <a:solidFill>
                  <a:schemeClr val="tx2">
                    <a:lumMod val="90000"/>
                  </a:schemeClr>
                </a:solidFill>
              </a:rPr>
            </a:br>
            <a:r>
              <a:rPr lang="es-CL" dirty="0">
                <a:solidFill>
                  <a:schemeClr val="tx2">
                    <a:lumMod val="90000"/>
                  </a:schemeClr>
                </a:solidFill>
              </a:rPr>
              <a:t>Proyectos Evaluación Final</a:t>
            </a:r>
            <a:endParaRPr lang="es-CL" sz="6600" dirty="0"/>
          </a:p>
        </p:txBody>
      </p:sp>
      <p:sp>
        <p:nvSpPr>
          <p:cNvPr id="3" name="Subtitle 2">
            <a:extLst>
              <a:ext uri="{FF2B5EF4-FFF2-40B4-BE49-F238E27FC236}">
                <a16:creationId xmlns:a16="http://schemas.microsoft.com/office/drawing/2014/main" id="{EA958ED3-8590-98B9-0BDC-2A219DA25FFB}"/>
              </a:ext>
            </a:extLst>
          </p:cNvPr>
          <p:cNvSpPr>
            <a:spLocks noGrp="1"/>
          </p:cNvSpPr>
          <p:nvPr>
            <p:ph type="subTitle" idx="1"/>
          </p:nvPr>
        </p:nvSpPr>
        <p:spPr>
          <a:xfrm>
            <a:off x="1524000" y="3722149"/>
            <a:ext cx="9144000" cy="1655762"/>
          </a:xfrm>
        </p:spPr>
        <p:txBody>
          <a:bodyPr>
            <a:normAutofit lnSpcReduction="10000"/>
          </a:bodyPr>
          <a:lstStyle/>
          <a:p>
            <a:r>
              <a:rPr lang="es-CL" dirty="0">
                <a:solidFill>
                  <a:schemeClr val="tx2">
                    <a:lumMod val="90000"/>
                  </a:schemeClr>
                </a:solidFill>
              </a:rPr>
              <a:t>Profesor: Alejandro Cartes</a:t>
            </a:r>
          </a:p>
          <a:p>
            <a:r>
              <a:rPr lang="es-CL" dirty="0">
                <a:solidFill>
                  <a:schemeClr val="tx2">
                    <a:lumMod val="90000"/>
                  </a:schemeClr>
                </a:solidFill>
              </a:rPr>
              <a:t>Ayudante: Constanza Toro</a:t>
            </a:r>
          </a:p>
          <a:p>
            <a:endParaRPr lang="es-CL" dirty="0">
              <a:solidFill>
                <a:schemeClr val="tx2">
                  <a:lumMod val="90000"/>
                </a:schemeClr>
              </a:solidFill>
            </a:endParaRPr>
          </a:p>
          <a:p>
            <a:r>
              <a:rPr lang="es-CL" dirty="0">
                <a:solidFill>
                  <a:schemeClr val="tx2">
                    <a:lumMod val="90000"/>
                  </a:schemeClr>
                </a:solidFill>
              </a:rPr>
              <a:t>Sábado 23 de Noviembre 2024</a:t>
            </a:r>
          </a:p>
        </p:txBody>
      </p:sp>
      <p:pic>
        <p:nvPicPr>
          <p:cNvPr id="4" name="Picture 2">
            <a:extLst>
              <a:ext uri="{FF2B5EF4-FFF2-40B4-BE49-F238E27FC236}">
                <a16:creationId xmlns:a16="http://schemas.microsoft.com/office/drawing/2014/main" id="{87EC3360-DADB-5F9B-5329-1266B62A0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5" y="82296"/>
            <a:ext cx="4324350" cy="12843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300D754D-5F75-9A8C-FC20-1E13C5E71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000" y="5070475"/>
            <a:ext cx="1171575" cy="1285875"/>
          </a:xfrm>
          <a:prstGeom prst="rect">
            <a:avLst/>
          </a:prstGeom>
        </p:spPr>
      </p:pic>
    </p:spTree>
    <p:extLst>
      <p:ext uri="{BB962C8B-B14F-4D97-AF65-F5344CB8AC3E}">
        <p14:creationId xmlns:p14="http://schemas.microsoft.com/office/powerpoint/2010/main" val="383664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6300F-5941-6B7B-9599-CDA61254C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0C196-70C9-1A9E-EC21-4539FCAB2392}"/>
              </a:ext>
            </a:extLst>
          </p:cNvPr>
          <p:cNvSpPr>
            <a:spLocks noGrp="1"/>
          </p:cNvSpPr>
          <p:nvPr>
            <p:ph type="title"/>
          </p:nvPr>
        </p:nvSpPr>
        <p:spPr>
          <a:xfrm>
            <a:off x="114300" y="0"/>
            <a:ext cx="11239500" cy="1325563"/>
          </a:xfrm>
        </p:spPr>
        <p:txBody>
          <a:bodyPr/>
          <a:lstStyle/>
          <a:p>
            <a:r>
              <a:rPr lang="es-CL" dirty="0"/>
              <a:t>Proy. 4: Estimación de la Superficie de un Lago</a:t>
            </a:r>
          </a:p>
        </p:txBody>
      </p:sp>
      <p:sp>
        <p:nvSpPr>
          <p:cNvPr id="4" name="Slide Number Placeholder 3">
            <a:extLst>
              <a:ext uri="{FF2B5EF4-FFF2-40B4-BE49-F238E27FC236}">
                <a16:creationId xmlns:a16="http://schemas.microsoft.com/office/drawing/2014/main" id="{B5A577CB-1A78-8B81-3690-D663AE448DCF}"/>
              </a:ext>
            </a:extLst>
          </p:cNvPr>
          <p:cNvSpPr>
            <a:spLocks noGrp="1"/>
          </p:cNvSpPr>
          <p:nvPr>
            <p:ph type="sldNum" sz="quarter" idx="12"/>
          </p:nvPr>
        </p:nvSpPr>
        <p:spPr/>
        <p:txBody>
          <a:bodyPr/>
          <a:lstStyle/>
          <a:p>
            <a:fld id="{B7F4B540-C2E7-4F12-A41C-FCB2CBC54D6A}" type="slidenum">
              <a:rPr lang="es-CL" smtClean="0"/>
              <a:t>10</a:t>
            </a:fld>
            <a:endParaRPr lang="es-CL"/>
          </a:p>
        </p:txBody>
      </p:sp>
      <p:sp>
        <p:nvSpPr>
          <p:cNvPr id="6" name="Title 1">
            <a:extLst>
              <a:ext uri="{FF2B5EF4-FFF2-40B4-BE49-F238E27FC236}">
                <a16:creationId xmlns:a16="http://schemas.microsoft.com/office/drawing/2014/main" id="{C9DF9906-F63C-EEE4-1693-2B7F07E1ED7D}"/>
              </a:ext>
            </a:extLst>
          </p:cNvPr>
          <p:cNvSpPr txBox="1">
            <a:spLocks/>
          </p:cNvSpPr>
          <p:nvPr/>
        </p:nvSpPr>
        <p:spPr>
          <a:xfrm>
            <a:off x="5734051" y="1278934"/>
            <a:ext cx="6343649"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El Instituto Geográfico Militar le pide determinar la superficie que abarca el lago </a:t>
            </a:r>
            <a:r>
              <a:rPr lang="es-CL" sz="3200" dirty="0" err="1"/>
              <a:t>Titirilquén</a:t>
            </a:r>
            <a:r>
              <a:rPr lang="es-CL" sz="3200" dirty="0"/>
              <a:t>. Para ello, le facilita toda la información geométrica de este lago.</a:t>
            </a:r>
          </a:p>
          <a:p>
            <a:pPr algn="just"/>
            <a:endParaRPr lang="es-CL" sz="3200" dirty="0"/>
          </a:p>
          <a:p>
            <a:pPr algn="just"/>
            <a:r>
              <a:rPr lang="es-CL" sz="3200" b="1" dirty="0"/>
              <a:t>Objetivo:</a:t>
            </a:r>
          </a:p>
          <a:p>
            <a:pPr algn="just"/>
            <a:r>
              <a:rPr lang="es-CL" sz="3200" dirty="0"/>
              <a:t>Estimar el área del lago vía MC</a:t>
            </a:r>
          </a:p>
        </p:txBody>
      </p:sp>
      <p:pic>
        <p:nvPicPr>
          <p:cNvPr id="13" name="Graphic 12">
            <a:extLst>
              <a:ext uri="{FF2B5EF4-FFF2-40B4-BE49-F238E27FC236}">
                <a16:creationId xmlns:a16="http://schemas.microsoft.com/office/drawing/2014/main" id="{B01DBD4A-2DDD-A2CD-2DC8-2E463D4563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70635"/>
            <a:ext cx="5514975" cy="4353928"/>
          </a:xfrm>
          <a:prstGeom prst="rect">
            <a:avLst/>
          </a:prstGeom>
        </p:spPr>
      </p:pic>
    </p:spTree>
    <p:extLst>
      <p:ext uri="{BB962C8B-B14F-4D97-AF65-F5344CB8AC3E}">
        <p14:creationId xmlns:p14="http://schemas.microsoft.com/office/powerpoint/2010/main" val="2057831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FE75C-1679-FDBA-63AC-101830A9A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07C11-0A77-E0A3-7818-B8C49F715848}"/>
              </a:ext>
            </a:extLst>
          </p:cNvPr>
          <p:cNvSpPr>
            <a:spLocks noGrp="1"/>
          </p:cNvSpPr>
          <p:nvPr>
            <p:ph type="title"/>
          </p:nvPr>
        </p:nvSpPr>
        <p:spPr>
          <a:xfrm>
            <a:off x="134985" y="0"/>
            <a:ext cx="11106150" cy="1325563"/>
          </a:xfrm>
        </p:spPr>
        <p:txBody>
          <a:bodyPr>
            <a:normAutofit/>
          </a:bodyPr>
          <a:lstStyle/>
          <a:p>
            <a:r>
              <a:rPr lang="es-CL" dirty="0"/>
              <a:t>Proy. 5: Área Gaussiana</a:t>
            </a:r>
          </a:p>
        </p:txBody>
      </p:sp>
      <p:sp>
        <p:nvSpPr>
          <p:cNvPr id="4" name="Slide Number Placeholder 3">
            <a:extLst>
              <a:ext uri="{FF2B5EF4-FFF2-40B4-BE49-F238E27FC236}">
                <a16:creationId xmlns:a16="http://schemas.microsoft.com/office/drawing/2014/main" id="{88C81951-C4EE-555D-A0A0-FD9E4B51E82A}"/>
              </a:ext>
            </a:extLst>
          </p:cNvPr>
          <p:cNvSpPr>
            <a:spLocks noGrp="1"/>
          </p:cNvSpPr>
          <p:nvPr>
            <p:ph type="sldNum" sz="quarter" idx="12"/>
          </p:nvPr>
        </p:nvSpPr>
        <p:spPr/>
        <p:txBody>
          <a:bodyPr/>
          <a:lstStyle/>
          <a:p>
            <a:fld id="{B7F4B540-C2E7-4F12-A41C-FCB2CBC54D6A}" type="slidenum">
              <a:rPr lang="es-CL" smtClean="0"/>
              <a:t>11</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2ED19285-B525-FC40-504C-CA1543788339}"/>
                  </a:ext>
                </a:extLst>
              </p:cNvPr>
              <p:cNvSpPr txBox="1">
                <a:spLocks/>
              </p:cNvSpPr>
              <p:nvPr/>
            </p:nvSpPr>
            <p:spPr>
              <a:xfrm>
                <a:off x="134985" y="1325563"/>
                <a:ext cx="6265815" cy="503131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El área de Gauss, que aparece en diversas disciplinas, se define como el área entre la función gaussiana </a:t>
                </a:r>
                <a14:m>
                  <m:oMath xmlns:m="http://schemas.openxmlformats.org/officeDocument/2006/math">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𝑒</m:t>
                        </m:r>
                      </m:e>
                      <m:sup>
                        <m:r>
                          <a:rPr lang="es-CL" sz="3200" b="0" i="1" smtClean="0">
                            <a:latin typeface="Cambria Math" panose="02040503050406030204" pitchFamily="18" charset="0"/>
                          </a:rPr>
                          <m:t>−</m:t>
                        </m:r>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𝑥</m:t>
                            </m:r>
                          </m:e>
                          <m:sup>
                            <m:r>
                              <a:rPr lang="es-CL" sz="3200" b="0" i="1" smtClean="0">
                                <a:latin typeface="Cambria Math" panose="02040503050406030204" pitchFamily="18" charset="0"/>
                              </a:rPr>
                              <m:t>2</m:t>
                            </m:r>
                          </m:sup>
                        </m:sSup>
                      </m:sup>
                    </m:sSup>
                  </m:oMath>
                </a14:m>
                <a:r>
                  <a:rPr lang="es-CL" sz="3200" dirty="0"/>
                  <a:t> y todo el eje de números reales. </a:t>
                </a:r>
              </a:p>
              <a:p>
                <a:pPr algn="just"/>
                <a:endParaRPr lang="es-CL" sz="3200" b="1" dirty="0"/>
              </a:p>
              <a:p>
                <a:pPr algn="just"/>
                <a:r>
                  <a:rPr lang="es-CL" sz="3200" b="1" dirty="0"/>
                  <a:t>Objetivo:</a:t>
                </a:r>
              </a:p>
              <a:p>
                <a:pPr algn="just"/>
                <a:r>
                  <a:rPr lang="es-CL" sz="3200" dirty="0"/>
                  <a:t>Obtener el área de forma numérica vía suma de Riemann y MC</a:t>
                </a:r>
              </a:p>
            </p:txBody>
          </p:sp>
        </mc:Choice>
        <mc:Fallback xmlns="">
          <p:sp>
            <p:nvSpPr>
              <p:cNvPr id="6" name="Title 1">
                <a:extLst>
                  <a:ext uri="{FF2B5EF4-FFF2-40B4-BE49-F238E27FC236}">
                    <a16:creationId xmlns:a16="http://schemas.microsoft.com/office/drawing/2014/main" id="{2ED19285-B525-FC40-504C-CA1543788339}"/>
                  </a:ext>
                </a:extLst>
              </p:cNvPr>
              <p:cNvSpPr txBox="1">
                <a:spLocks noRot="1" noChangeAspect="1" noMove="1" noResize="1" noEditPoints="1" noAdjustHandles="1" noChangeArrowheads="1" noChangeShapeType="1" noTextEdit="1"/>
              </p:cNvSpPr>
              <p:nvPr/>
            </p:nvSpPr>
            <p:spPr>
              <a:xfrm>
                <a:off x="134985" y="1325563"/>
                <a:ext cx="6265815" cy="5031314"/>
              </a:xfrm>
              <a:prstGeom prst="rect">
                <a:avLst/>
              </a:prstGeom>
              <a:blipFill>
                <a:blip r:embed="rId2"/>
                <a:stretch>
                  <a:fillRect l="-2432" t="-2421" r="-2529" b="-3027"/>
                </a:stretch>
              </a:blipFill>
            </p:spPr>
            <p:txBody>
              <a:bodyPr/>
              <a:lstStyle/>
              <a:p>
                <a:r>
                  <a:rPr lang="es-CL">
                    <a:noFill/>
                  </a:rPr>
                  <a:t> </a:t>
                </a:r>
              </a:p>
            </p:txBody>
          </p:sp>
        </mc:Fallback>
      </mc:AlternateContent>
      <p:pic>
        <p:nvPicPr>
          <p:cNvPr id="5" name="Graphic 4">
            <a:extLst>
              <a:ext uri="{FF2B5EF4-FFF2-40B4-BE49-F238E27FC236}">
                <a16:creationId xmlns:a16="http://schemas.microsoft.com/office/drawing/2014/main" id="{A23F958E-EECB-A607-63AE-97FFE6EA3B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0" y="1859182"/>
            <a:ext cx="5791200" cy="4407274"/>
          </a:xfrm>
          <a:prstGeom prst="rect">
            <a:avLst/>
          </a:prstGeom>
        </p:spPr>
      </p:pic>
    </p:spTree>
    <p:extLst>
      <p:ext uri="{BB962C8B-B14F-4D97-AF65-F5344CB8AC3E}">
        <p14:creationId xmlns:p14="http://schemas.microsoft.com/office/powerpoint/2010/main" val="149830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B6593-2829-4882-D5A3-C7E4BB800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845AE-DBE9-D5AB-4F23-C526B33DE273}"/>
              </a:ext>
            </a:extLst>
          </p:cNvPr>
          <p:cNvSpPr>
            <a:spLocks noGrp="1"/>
          </p:cNvSpPr>
          <p:nvPr>
            <p:ph type="title"/>
          </p:nvPr>
        </p:nvSpPr>
        <p:spPr>
          <a:xfrm>
            <a:off x="114300" y="0"/>
            <a:ext cx="11239500" cy="1325563"/>
          </a:xfrm>
        </p:spPr>
        <p:txBody>
          <a:bodyPr/>
          <a:lstStyle/>
          <a:p>
            <a:r>
              <a:rPr lang="es-CL" dirty="0"/>
              <a:t>Proy. 6: Determinando el Epicentro de un Sismo</a:t>
            </a:r>
          </a:p>
        </p:txBody>
      </p:sp>
      <p:sp>
        <p:nvSpPr>
          <p:cNvPr id="4" name="Slide Number Placeholder 3">
            <a:extLst>
              <a:ext uri="{FF2B5EF4-FFF2-40B4-BE49-F238E27FC236}">
                <a16:creationId xmlns:a16="http://schemas.microsoft.com/office/drawing/2014/main" id="{9C5737EB-E449-EBAA-DA81-450C24B40A45}"/>
              </a:ext>
            </a:extLst>
          </p:cNvPr>
          <p:cNvSpPr>
            <a:spLocks noGrp="1"/>
          </p:cNvSpPr>
          <p:nvPr>
            <p:ph type="sldNum" sz="quarter" idx="12"/>
          </p:nvPr>
        </p:nvSpPr>
        <p:spPr/>
        <p:txBody>
          <a:bodyPr/>
          <a:lstStyle/>
          <a:p>
            <a:fld id="{B7F4B540-C2E7-4F12-A41C-FCB2CBC54D6A}" type="slidenum">
              <a:rPr lang="es-CL" smtClean="0"/>
              <a:t>12</a:t>
            </a:fld>
            <a:endParaRPr lang="es-CL"/>
          </a:p>
        </p:txBody>
      </p:sp>
      <p:sp>
        <p:nvSpPr>
          <p:cNvPr id="6" name="Title 1">
            <a:extLst>
              <a:ext uri="{FF2B5EF4-FFF2-40B4-BE49-F238E27FC236}">
                <a16:creationId xmlns:a16="http://schemas.microsoft.com/office/drawing/2014/main" id="{E393A8F0-FFAF-78E7-D052-CD384D1FAFBC}"/>
              </a:ext>
            </a:extLst>
          </p:cNvPr>
          <p:cNvSpPr txBox="1">
            <a:spLocks/>
          </p:cNvSpPr>
          <p:nvPr/>
        </p:nvSpPr>
        <p:spPr>
          <a:xfrm>
            <a:off x="5734051" y="1278934"/>
            <a:ext cx="6343649" cy="541359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 sismo fue detectado por 2 de 3 estaciones sismológicas, en donde la no-detección se debió a fallas. Tras el sismo, se logró medir cuánto tardó la onda en llegar a cada estación</a:t>
            </a:r>
          </a:p>
          <a:p>
            <a:pPr algn="just"/>
            <a:endParaRPr lang="es-CL" sz="3200" dirty="0"/>
          </a:p>
          <a:p>
            <a:pPr algn="just"/>
            <a:r>
              <a:rPr lang="es-CL" sz="3200" b="1" dirty="0"/>
              <a:t>Objetivo:</a:t>
            </a:r>
          </a:p>
          <a:p>
            <a:pPr algn="just"/>
            <a:r>
              <a:rPr lang="es-CL" sz="3200" dirty="0"/>
              <a:t>Determinar el punto donde ocurrió el sismo</a:t>
            </a:r>
          </a:p>
        </p:txBody>
      </p:sp>
      <p:pic>
        <p:nvPicPr>
          <p:cNvPr id="3074" name="Picture 2">
            <a:extLst>
              <a:ext uri="{FF2B5EF4-FFF2-40B4-BE49-F238E27FC236}">
                <a16:creationId xmlns:a16="http://schemas.microsoft.com/office/drawing/2014/main" id="{05EE6026-33B6-282A-4D67-093A6A4A267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371" b="89844" l="6250" r="91641">
                        <a14:foregroundMark x1="7969" y1="64063" x2="9688" y2="71763"/>
                        <a14:foregroundMark x1="9688" y1="71763" x2="84219" y2="83594"/>
                        <a14:foregroundMark x1="86250" y1="88058" x2="91641" y2="54799"/>
                        <a14:foregroundMark x1="91641" y1="54799" x2="90859" y2="20536"/>
                        <a14:foregroundMark x1="59844" y1="9821" x2="31953" y2="8371"/>
                        <a14:foregroundMark x1="6250" y1="72210" x2="6719" y2="68080"/>
                      </a14:backgroundRemoval>
                    </a14:imgEffect>
                  </a14:imgLayer>
                </a14:imgProps>
              </a:ext>
              <a:ext uri="{28A0092B-C50C-407E-A947-70E740481C1C}">
                <a14:useLocalDpi xmlns:a14="http://schemas.microsoft.com/office/drawing/2010/main" val="0"/>
              </a:ext>
            </a:extLst>
          </a:blip>
          <a:srcRect l="4352" r="4107"/>
          <a:stretch/>
        </p:blipFill>
        <p:spPr bwMode="auto">
          <a:xfrm>
            <a:off x="0" y="1575636"/>
            <a:ext cx="5657850" cy="43266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784746-4D7C-4501-90FA-69CA62169F8B}"/>
              </a:ext>
            </a:extLst>
          </p:cNvPr>
          <p:cNvSpPr txBox="1"/>
          <p:nvPr/>
        </p:nvSpPr>
        <p:spPr>
          <a:xfrm>
            <a:off x="3595690" y="5763825"/>
            <a:ext cx="1909760" cy="276999"/>
          </a:xfrm>
          <a:prstGeom prst="rect">
            <a:avLst/>
          </a:prstGeom>
          <a:noFill/>
        </p:spPr>
        <p:txBody>
          <a:bodyPr wrap="square">
            <a:spAutoFit/>
          </a:bodyPr>
          <a:lstStyle/>
          <a:p>
            <a:pPr algn="r"/>
            <a:r>
              <a:rPr lang="es-CL" sz="1200" dirty="0">
                <a:latin typeface="+mj-lt"/>
                <a:ea typeface="+mj-ea"/>
                <a:cs typeface="+mj-cs"/>
              </a:rPr>
              <a:t>© IPGP / David </a:t>
            </a:r>
            <a:r>
              <a:rPr lang="es-CL" sz="1200" dirty="0" err="1">
                <a:latin typeface="+mj-lt"/>
                <a:ea typeface="+mj-ea"/>
                <a:cs typeface="+mj-cs"/>
              </a:rPr>
              <a:t>Ducros</a:t>
            </a:r>
            <a:endParaRPr lang="es-CL" sz="1200" dirty="0">
              <a:latin typeface="+mj-lt"/>
              <a:ea typeface="+mj-ea"/>
              <a:cs typeface="+mj-cs"/>
            </a:endParaRPr>
          </a:p>
        </p:txBody>
      </p:sp>
    </p:spTree>
    <p:extLst>
      <p:ext uri="{BB962C8B-B14F-4D97-AF65-F5344CB8AC3E}">
        <p14:creationId xmlns:p14="http://schemas.microsoft.com/office/powerpoint/2010/main" val="225401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8531-6B16-ECD8-A3F3-D69B92F0A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A9475-963A-0FF5-ACB3-672F2C4AC3FF}"/>
              </a:ext>
            </a:extLst>
          </p:cNvPr>
          <p:cNvSpPr>
            <a:spLocks noGrp="1"/>
          </p:cNvSpPr>
          <p:nvPr>
            <p:ph type="title"/>
          </p:nvPr>
        </p:nvSpPr>
        <p:spPr>
          <a:xfrm>
            <a:off x="134985" y="0"/>
            <a:ext cx="11922030" cy="1325563"/>
          </a:xfrm>
        </p:spPr>
        <p:txBody>
          <a:bodyPr>
            <a:normAutofit/>
          </a:bodyPr>
          <a:lstStyle/>
          <a:p>
            <a:r>
              <a:rPr lang="es-CL" dirty="0"/>
              <a:t>Proy. 7: Bacteria con Reserva Energética</a:t>
            </a:r>
          </a:p>
        </p:txBody>
      </p:sp>
      <p:sp>
        <p:nvSpPr>
          <p:cNvPr id="4" name="Slide Number Placeholder 3">
            <a:extLst>
              <a:ext uri="{FF2B5EF4-FFF2-40B4-BE49-F238E27FC236}">
                <a16:creationId xmlns:a16="http://schemas.microsoft.com/office/drawing/2014/main" id="{F5960D7C-BD60-D2E6-979E-1248D10C33C4}"/>
              </a:ext>
            </a:extLst>
          </p:cNvPr>
          <p:cNvSpPr>
            <a:spLocks noGrp="1"/>
          </p:cNvSpPr>
          <p:nvPr>
            <p:ph type="sldNum" sz="quarter" idx="12"/>
          </p:nvPr>
        </p:nvSpPr>
        <p:spPr/>
        <p:txBody>
          <a:bodyPr/>
          <a:lstStyle/>
          <a:p>
            <a:fld id="{B7F4B540-C2E7-4F12-A41C-FCB2CBC54D6A}" type="slidenum">
              <a:rPr lang="es-CL" smtClean="0"/>
              <a:t>13</a:t>
            </a:fld>
            <a:endParaRPr lang="es-CL" dirty="0"/>
          </a:p>
        </p:txBody>
      </p:sp>
      <p:sp>
        <p:nvSpPr>
          <p:cNvPr id="6" name="Title 1">
            <a:extLst>
              <a:ext uri="{FF2B5EF4-FFF2-40B4-BE49-F238E27FC236}">
                <a16:creationId xmlns:a16="http://schemas.microsoft.com/office/drawing/2014/main" id="{6A435452-B343-2D35-308A-EEAD7A1097AA}"/>
              </a:ext>
            </a:extLst>
          </p:cNvPr>
          <p:cNvSpPr txBox="1">
            <a:spLocks/>
          </p:cNvSpPr>
          <p:nvPr/>
        </p:nvSpPr>
        <p:spPr>
          <a:xfrm>
            <a:off x="134985" y="1002792"/>
            <a:ext cx="7751715" cy="585679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números aleatorios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Una bacteria navega en un </a:t>
            </a:r>
            <a:r>
              <a:rPr lang="es-CL" sz="3200" b="1" dirty="0"/>
              <a:t>canal unidimensional </a:t>
            </a:r>
            <a:r>
              <a:rPr lang="es-CL" sz="3200" dirty="0"/>
              <a:t>siguiendo una “caminata” aleatoria. Tras alimentarse, dispone de energía que usará para moverse. Dado que hay una pequeña corriente, moverse en una dirección consume más energía que moverse en la otra.</a:t>
            </a:r>
          </a:p>
          <a:p>
            <a:pPr algn="just"/>
            <a:endParaRPr lang="es-CL" sz="3200" b="1" dirty="0"/>
          </a:p>
          <a:p>
            <a:pPr algn="just"/>
            <a:r>
              <a:rPr lang="es-CL" sz="3200" b="1" dirty="0"/>
              <a:t>Objetivo:</a:t>
            </a:r>
          </a:p>
          <a:p>
            <a:pPr algn="just"/>
            <a:r>
              <a:rPr lang="es-CL" sz="3200" dirty="0"/>
              <a:t>Estudiar la trayectoria y la energía en función de los pasos de muchas bacterias</a:t>
            </a:r>
          </a:p>
        </p:txBody>
      </p:sp>
      <p:pic>
        <p:nvPicPr>
          <p:cNvPr id="3" name="Online Media 2" title="Invariance property of bacterial random walks">
            <a:hlinkClick r:id="" action="ppaction://media"/>
            <a:extLst>
              <a:ext uri="{FF2B5EF4-FFF2-40B4-BE49-F238E27FC236}">
                <a16:creationId xmlns:a16="http://schemas.microsoft.com/office/drawing/2014/main" id="{9BF9FDB6-B599-4A68-2BFC-F8FD5A656A3E}"/>
              </a:ext>
            </a:extLst>
          </p:cNvPr>
          <p:cNvPicPr>
            <a:picLocks noRot="1" noChangeAspect="1"/>
          </p:cNvPicPr>
          <p:nvPr>
            <a:videoFile r:link="rId1"/>
          </p:nvPr>
        </p:nvPicPr>
        <p:blipFill>
          <a:blip r:embed="rId3"/>
          <a:srcRect l="20523" r="20369"/>
          <a:stretch/>
        </p:blipFill>
        <p:spPr>
          <a:xfrm>
            <a:off x="7896008" y="1937036"/>
            <a:ext cx="4172383" cy="3988308"/>
          </a:xfrm>
          <a:prstGeom prst="rect">
            <a:avLst/>
          </a:prstGeom>
        </p:spPr>
      </p:pic>
    </p:spTree>
    <p:extLst>
      <p:ext uri="{BB962C8B-B14F-4D97-AF65-F5344CB8AC3E}">
        <p14:creationId xmlns:p14="http://schemas.microsoft.com/office/powerpoint/2010/main" val="108089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BBD10-1A8D-3E53-A7FD-864A33582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E52DB-A411-5BBE-76CE-509078E48348}"/>
              </a:ext>
            </a:extLst>
          </p:cNvPr>
          <p:cNvSpPr>
            <a:spLocks noGrp="1"/>
          </p:cNvSpPr>
          <p:nvPr>
            <p:ph type="title"/>
          </p:nvPr>
        </p:nvSpPr>
        <p:spPr>
          <a:xfrm>
            <a:off x="114300" y="0"/>
            <a:ext cx="11239500" cy="1325563"/>
          </a:xfrm>
        </p:spPr>
        <p:txBody>
          <a:bodyPr/>
          <a:lstStyle/>
          <a:p>
            <a:r>
              <a:rPr lang="es-CL" dirty="0"/>
              <a:t>Proy. 8: Puntos de Lagrange Tierra-Luna</a:t>
            </a:r>
          </a:p>
        </p:txBody>
      </p:sp>
      <p:sp>
        <p:nvSpPr>
          <p:cNvPr id="4" name="Slide Number Placeholder 3">
            <a:extLst>
              <a:ext uri="{FF2B5EF4-FFF2-40B4-BE49-F238E27FC236}">
                <a16:creationId xmlns:a16="http://schemas.microsoft.com/office/drawing/2014/main" id="{260EC43C-96D6-DF7F-648D-981CA566765C}"/>
              </a:ext>
            </a:extLst>
          </p:cNvPr>
          <p:cNvSpPr>
            <a:spLocks noGrp="1"/>
          </p:cNvSpPr>
          <p:nvPr>
            <p:ph type="sldNum" sz="quarter" idx="12"/>
          </p:nvPr>
        </p:nvSpPr>
        <p:spPr/>
        <p:txBody>
          <a:bodyPr/>
          <a:lstStyle/>
          <a:p>
            <a:fld id="{B7F4B540-C2E7-4F12-A41C-FCB2CBC54D6A}" type="slidenum">
              <a:rPr lang="es-CL" smtClean="0"/>
              <a:t>14</a:t>
            </a:fld>
            <a:endParaRPr lang="es-CL"/>
          </a:p>
        </p:txBody>
      </p:sp>
      <p:sp>
        <p:nvSpPr>
          <p:cNvPr id="6" name="Title 1">
            <a:extLst>
              <a:ext uri="{FF2B5EF4-FFF2-40B4-BE49-F238E27FC236}">
                <a16:creationId xmlns:a16="http://schemas.microsoft.com/office/drawing/2014/main" id="{746E6467-7714-BE2C-EE74-9EF78C6891A9}"/>
              </a:ext>
            </a:extLst>
          </p:cNvPr>
          <p:cNvSpPr txBox="1">
            <a:spLocks/>
          </p:cNvSpPr>
          <p:nvPr/>
        </p:nvSpPr>
        <p:spPr>
          <a:xfrm>
            <a:off x="5734050" y="1385950"/>
            <a:ext cx="6343649"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Los puntos de Lagrange son puntos en los cuales la fuerza de gravedad de ambos cuerpos logra un balance que mantiene a un satélite en órbita sincrónica con la Tierra</a:t>
            </a:r>
          </a:p>
          <a:p>
            <a:pPr algn="just"/>
            <a:endParaRPr lang="es-CL" sz="3200" dirty="0"/>
          </a:p>
          <a:p>
            <a:pPr algn="just"/>
            <a:r>
              <a:rPr lang="es-CL" sz="3200" b="1" dirty="0"/>
              <a:t>Objetivo:</a:t>
            </a:r>
          </a:p>
          <a:p>
            <a:pPr algn="just"/>
            <a:r>
              <a:rPr lang="es-CL" sz="3200" dirty="0"/>
              <a:t>Determinar 3 puntos de Lagrange</a:t>
            </a:r>
          </a:p>
        </p:txBody>
      </p:sp>
      <p:pic>
        <p:nvPicPr>
          <p:cNvPr id="6146" name="Picture 2">
            <a:extLst>
              <a:ext uri="{FF2B5EF4-FFF2-40B4-BE49-F238E27FC236}">
                <a16:creationId xmlns:a16="http://schemas.microsoft.com/office/drawing/2014/main" id="{6364BC37-3BED-EB94-87F4-D4C3A2A2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628775"/>
            <a:ext cx="5338708" cy="4124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8095D8C-99D0-9E58-26C3-44F55E7F9C7D}"/>
              </a:ext>
            </a:extLst>
          </p:cNvPr>
          <p:cNvSpPr txBox="1"/>
          <p:nvPr/>
        </p:nvSpPr>
        <p:spPr>
          <a:xfrm>
            <a:off x="114300" y="5813486"/>
            <a:ext cx="6181724" cy="261610"/>
          </a:xfrm>
          <a:prstGeom prst="rect">
            <a:avLst/>
          </a:prstGeom>
          <a:noFill/>
        </p:spPr>
        <p:txBody>
          <a:bodyPr wrap="square">
            <a:spAutoFit/>
          </a:bodyPr>
          <a:lstStyle/>
          <a:p>
            <a:r>
              <a:rPr lang="en-US" sz="1100" dirty="0" err="1">
                <a:latin typeface="+mj-lt"/>
                <a:ea typeface="+mj-ea"/>
                <a:cs typeface="+mj-cs"/>
              </a:rPr>
              <a:t>Créditos</a:t>
            </a:r>
            <a:r>
              <a:rPr lang="en-US" sz="1100" dirty="0">
                <a:latin typeface="+mj-lt"/>
                <a:ea typeface="+mj-ea"/>
                <a:cs typeface="+mj-cs"/>
              </a:rPr>
              <a:t>: David A. Kring, </a:t>
            </a:r>
            <a:r>
              <a:rPr lang="en-US" sz="1100" dirty="0">
                <a:latin typeface="+mj-lt"/>
                <a:ea typeface="+mj-ea"/>
                <a:cs typeface="+mj-cs"/>
                <a:hlinkClick r:id="rId4">
                  <a:extLst>
                    <a:ext uri="{A12FA001-AC4F-418D-AE19-62706E023703}">
                      <ahyp:hlinkClr xmlns:ahyp="http://schemas.microsoft.com/office/drawing/2018/hyperlinkcolor" val="tx"/>
                    </a:ext>
                  </a:extLst>
                </a:hlinkClick>
              </a:rPr>
              <a:t>LPI-JSC Center for Lunar Science and Exploration</a:t>
            </a:r>
            <a:endParaRPr lang="es-CL" sz="1100" dirty="0">
              <a:latin typeface="+mj-lt"/>
              <a:ea typeface="+mj-ea"/>
              <a:cs typeface="+mj-cs"/>
            </a:endParaRPr>
          </a:p>
        </p:txBody>
      </p:sp>
    </p:spTree>
    <p:extLst>
      <p:ext uri="{BB962C8B-B14F-4D97-AF65-F5344CB8AC3E}">
        <p14:creationId xmlns:p14="http://schemas.microsoft.com/office/powerpoint/2010/main" val="2814672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66430-9593-954A-69F3-FEE66A941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700E8-AD8A-5756-CA9B-D07E7630D33B}"/>
              </a:ext>
            </a:extLst>
          </p:cNvPr>
          <p:cNvSpPr>
            <a:spLocks noGrp="1"/>
          </p:cNvSpPr>
          <p:nvPr>
            <p:ph type="title"/>
          </p:nvPr>
        </p:nvSpPr>
        <p:spPr>
          <a:xfrm>
            <a:off x="134985" y="0"/>
            <a:ext cx="11922030" cy="1325563"/>
          </a:xfrm>
        </p:spPr>
        <p:txBody>
          <a:bodyPr>
            <a:normAutofit/>
          </a:bodyPr>
          <a:lstStyle/>
          <a:p>
            <a:r>
              <a:rPr lang="es-CL" dirty="0"/>
              <a:t>Proy. 9: Explorando la identidad de Euler</a:t>
            </a:r>
          </a:p>
        </p:txBody>
      </p:sp>
      <p:sp>
        <p:nvSpPr>
          <p:cNvPr id="4" name="Slide Number Placeholder 3">
            <a:extLst>
              <a:ext uri="{FF2B5EF4-FFF2-40B4-BE49-F238E27FC236}">
                <a16:creationId xmlns:a16="http://schemas.microsoft.com/office/drawing/2014/main" id="{0A05B683-8E06-52BD-F055-8C56BC026BB0}"/>
              </a:ext>
            </a:extLst>
          </p:cNvPr>
          <p:cNvSpPr>
            <a:spLocks noGrp="1"/>
          </p:cNvSpPr>
          <p:nvPr>
            <p:ph type="sldNum" sz="quarter" idx="12"/>
          </p:nvPr>
        </p:nvSpPr>
        <p:spPr/>
        <p:txBody>
          <a:bodyPr/>
          <a:lstStyle/>
          <a:p>
            <a:fld id="{B7F4B540-C2E7-4F12-A41C-FCB2CBC54D6A}" type="slidenum">
              <a:rPr lang="es-CL" smtClean="0"/>
              <a:t>15</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37A2009C-466B-EE1C-2609-BBCBD78CC633}"/>
                  </a:ext>
                </a:extLst>
              </p:cNvPr>
              <p:cNvSpPr txBox="1">
                <a:spLocks/>
              </p:cNvSpPr>
              <p:nvPr/>
            </p:nvSpPr>
            <p:spPr>
              <a:xfrm>
                <a:off x="134985" y="1325563"/>
                <a:ext cx="7751715" cy="498482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sintaxis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La identidad de Euler </a:t>
                </a:r>
              </a:p>
              <a:p>
                <a:pPr algn="just"/>
                <a14:m>
                  <m:oMathPara xmlns:m="http://schemas.openxmlformats.org/officeDocument/2006/math">
                    <m:oMathParaPr>
                      <m:jc m:val="centerGroup"/>
                    </m:oMathParaPr>
                    <m:oMath xmlns:m="http://schemas.openxmlformats.org/officeDocument/2006/math">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𝑒</m:t>
                          </m:r>
                        </m:e>
                        <m:sup>
                          <m:r>
                            <a:rPr lang="es-CL" sz="3200" b="0" i="1" smtClean="0">
                              <a:latin typeface="Cambria Math" panose="02040503050406030204" pitchFamily="18" charset="0"/>
                            </a:rPr>
                            <m:t>𝑖</m:t>
                          </m:r>
                          <m:r>
                            <a:rPr lang="es-CL" sz="3200" b="0" i="1" smtClean="0">
                              <a:latin typeface="Cambria Math" panose="02040503050406030204" pitchFamily="18" charset="0"/>
                            </a:rPr>
                            <m:t>𝜋</m:t>
                          </m:r>
                        </m:sup>
                      </m:sSup>
                      <m:r>
                        <a:rPr lang="es-CL" sz="3200" b="0" i="1" smtClean="0">
                          <a:latin typeface="Cambria Math" panose="02040503050406030204" pitchFamily="18" charset="0"/>
                        </a:rPr>
                        <m:t>+1=0</m:t>
                      </m:r>
                    </m:oMath>
                  </m:oMathPara>
                </a14:m>
                <a:endParaRPr lang="es-CL" sz="3200" dirty="0"/>
              </a:p>
              <a:p>
                <a:pPr algn="just"/>
                <a:r>
                  <a:rPr lang="es-CL" sz="3200" dirty="0"/>
                  <a:t>es considerada una de las ecuaciones más bonitas de las matemáticas, pues vincula 5 constantes matemáticas fundamentales</a:t>
                </a:r>
              </a:p>
              <a:p>
                <a:pPr algn="just"/>
                <a:endParaRPr lang="es-CL" sz="3200" b="1" dirty="0"/>
              </a:p>
              <a:p>
                <a:pPr algn="just"/>
                <a:r>
                  <a:rPr lang="es-CL" sz="3200" b="1" dirty="0"/>
                  <a:t>Objetivo:</a:t>
                </a:r>
              </a:p>
              <a:p>
                <a:pPr algn="just"/>
                <a:r>
                  <a:rPr lang="es-CL" sz="3200" dirty="0"/>
                  <a:t>Analizar de forma numérica este resultado</a:t>
                </a:r>
              </a:p>
            </p:txBody>
          </p:sp>
        </mc:Choice>
        <mc:Fallback xmlns="">
          <p:sp>
            <p:nvSpPr>
              <p:cNvPr id="6" name="Title 1">
                <a:extLst>
                  <a:ext uri="{FF2B5EF4-FFF2-40B4-BE49-F238E27FC236}">
                    <a16:creationId xmlns:a16="http://schemas.microsoft.com/office/drawing/2014/main" id="{37A2009C-466B-EE1C-2609-BBCBD78CC633}"/>
                  </a:ext>
                </a:extLst>
              </p:cNvPr>
              <p:cNvSpPr txBox="1">
                <a:spLocks noRot="1" noChangeAspect="1" noMove="1" noResize="1" noEditPoints="1" noAdjustHandles="1" noChangeArrowheads="1" noChangeShapeType="1" noTextEdit="1"/>
              </p:cNvSpPr>
              <p:nvPr/>
            </p:nvSpPr>
            <p:spPr>
              <a:xfrm>
                <a:off x="134985" y="1325563"/>
                <a:ext cx="7751715" cy="4984826"/>
              </a:xfrm>
              <a:prstGeom prst="rect">
                <a:avLst/>
              </a:prstGeom>
              <a:blipFill>
                <a:blip r:embed="rId2"/>
                <a:stretch>
                  <a:fillRect l="-1965" t="-2445" r="-1965" b="-3056"/>
                </a:stretch>
              </a:blipFill>
            </p:spPr>
            <p:txBody>
              <a:bodyPr/>
              <a:lstStyle/>
              <a:p>
                <a:r>
                  <a:rPr lang="es-CL">
                    <a:noFill/>
                  </a:rPr>
                  <a:t> </a:t>
                </a:r>
              </a:p>
            </p:txBody>
          </p:sp>
        </mc:Fallback>
      </mc:AlternateContent>
      <p:pic>
        <p:nvPicPr>
          <p:cNvPr id="7170" name="Picture 2">
            <a:extLst>
              <a:ext uri="{FF2B5EF4-FFF2-40B4-BE49-F238E27FC236}">
                <a16:creationId xmlns:a16="http://schemas.microsoft.com/office/drawing/2014/main" id="{768D8DA7-B8F7-2671-6F9F-F6D68D235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2114657"/>
            <a:ext cx="3932190" cy="352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3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7FEC-944D-BD67-622C-8C68E8E80988}"/>
              </a:ext>
            </a:extLst>
          </p:cNvPr>
          <p:cNvSpPr>
            <a:spLocks noGrp="1"/>
          </p:cNvSpPr>
          <p:nvPr>
            <p:ph type="title"/>
          </p:nvPr>
        </p:nvSpPr>
        <p:spPr/>
        <p:txBody>
          <a:bodyPr anchor="ctr"/>
          <a:lstStyle/>
          <a:p>
            <a:pPr algn="ctr"/>
            <a:r>
              <a:rPr lang="es-CL" dirty="0"/>
              <a:t>¿Dudas – Preguntas?</a:t>
            </a:r>
          </a:p>
        </p:txBody>
      </p:sp>
      <p:sp>
        <p:nvSpPr>
          <p:cNvPr id="4" name="Slide Number Placeholder 3">
            <a:extLst>
              <a:ext uri="{FF2B5EF4-FFF2-40B4-BE49-F238E27FC236}">
                <a16:creationId xmlns:a16="http://schemas.microsoft.com/office/drawing/2014/main" id="{E9D7D79D-CD72-5885-8FE6-F379644D2B90}"/>
              </a:ext>
            </a:extLst>
          </p:cNvPr>
          <p:cNvSpPr>
            <a:spLocks noGrp="1"/>
          </p:cNvSpPr>
          <p:nvPr>
            <p:ph type="sldNum" sz="quarter" idx="12"/>
          </p:nvPr>
        </p:nvSpPr>
        <p:spPr/>
        <p:txBody>
          <a:bodyPr/>
          <a:lstStyle/>
          <a:p>
            <a:fld id="{F8D96F08-FA03-4FDB-B39A-928D695E9629}" type="slidenum">
              <a:rPr lang="en-US" smtClean="0"/>
              <a:t>16</a:t>
            </a:fld>
            <a:endParaRPr lang="en-US" dirty="0"/>
          </a:p>
        </p:txBody>
      </p:sp>
    </p:spTree>
    <p:extLst>
      <p:ext uri="{BB962C8B-B14F-4D97-AF65-F5344CB8AC3E}">
        <p14:creationId xmlns:p14="http://schemas.microsoft.com/office/powerpoint/2010/main" val="40242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92BE-7834-5DDE-4BD1-A5865911CB0B}"/>
              </a:ext>
            </a:extLst>
          </p:cNvPr>
          <p:cNvSpPr>
            <a:spLocks noGrp="1"/>
          </p:cNvSpPr>
          <p:nvPr>
            <p:ph type="title"/>
          </p:nvPr>
        </p:nvSpPr>
        <p:spPr>
          <a:xfrm>
            <a:off x="91440" y="172620"/>
            <a:ext cx="11814048" cy="1325563"/>
          </a:xfrm>
        </p:spPr>
        <p:txBody>
          <a:bodyPr/>
          <a:lstStyle/>
          <a:p>
            <a:r>
              <a:rPr lang="es-CL" dirty="0"/>
              <a:t>¿Cómo será la </a:t>
            </a:r>
            <a:r>
              <a:rPr lang="es-CL" b="1" dirty="0"/>
              <a:t>Evaluación Final</a:t>
            </a:r>
            <a:r>
              <a:rPr lang="es-CL" dirty="0"/>
              <a:t>?</a:t>
            </a:r>
          </a:p>
        </p:txBody>
      </p:sp>
      <p:sp>
        <p:nvSpPr>
          <p:cNvPr id="4" name="Slide Number Placeholder 3">
            <a:extLst>
              <a:ext uri="{FF2B5EF4-FFF2-40B4-BE49-F238E27FC236}">
                <a16:creationId xmlns:a16="http://schemas.microsoft.com/office/drawing/2014/main" id="{F9BA932F-E7E3-5F81-07FD-431729606C43}"/>
              </a:ext>
            </a:extLst>
          </p:cNvPr>
          <p:cNvSpPr>
            <a:spLocks noGrp="1"/>
          </p:cNvSpPr>
          <p:nvPr>
            <p:ph type="sldNum" sz="quarter" idx="12"/>
          </p:nvPr>
        </p:nvSpPr>
        <p:spPr/>
        <p:txBody>
          <a:bodyPr/>
          <a:lstStyle/>
          <a:p>
            <a:fld id="{B7F4B540-C2E7-4F12-A41C-FCB2CBC54D6A}" type="slidenum">
              <a:rPr lang="es-CL" smtClean="0"/>
              <a:t>2</a:t>
            </a:fld>
            <a:endParaRPr lang="es-CL"/>
          </a:p>
        </p:txBody>
      </p:sp>
      <p:sp>
        <p:nvSpPr>
          <p:cNvPr id="7" name="Title 1">
            <a:extLst>
              <a:ext uri="{FF2B5EF4-FFF2-40B4-BE49-F238E27FC236}">
                <a16:creationId xmlns:a16="http://schemas.microsoft.com/office/drawing/2014/main" id="{09E3A0FD-DD1D-BB39-1AC9-66BE6F097BC0}"/>
              </a:ext>
            </a:extLst>
          </p:cNvPr>
          <p:cNvSpPr txBox="1">
            <a:spLocks/>
          </p:cNvSpPr>
          <p:nvPr/>
        </p:nvSpPr>
        <p:spPr>
          <a:xfrm>
            <a:off x="67336" y="1603861"/>
            <a:ext cx="11814047" cy="458292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L" sz="3600" dirty="0"/>
              <a:t>En grupos de </a:t>
            </a:r>
            <a:r>
              <a:rPr lang="es-CL" sz="3600" b="1" dirty="0"/>
              <a:t>3 personas</a:t>
            </a:r>
          </a:p>
          <a:p>
            <a:pPr marL="571500" indent="-571500">
              <a:buFont typeface="Arial" panose="020B0604020202020204" pitchFamily="34" charset="0"/>
              <a:buChar char="•"/>
            </a:pPr>
            <a:endParaRPr lang="es-CL" sz="3600" b="1" dirty="0"/>
          </a:p>
          <a:p>
            <a:pPr marL="571500" indent="-571500">
              <a:buFont typeface="Arial" panose="020B0604020202020204" pitchFamily="34" charset="0"/>
              <a:buChar char="•"/>
            </a:pPr>
            <a:r>
              <a:rPr lang="es-CL" sz="3600" dirty="0"/>
              <a:t>Trabajarán en un proyecto que escogerán durante el día de hoy</a:t>
            </a:r>
          </a:p>
          <a:p>
            <a:pPr marL="571500" indent="-571500">
              <a:buFont typeface="Arial" panose="020B0604020202020204" pitchFamily="34" charset="0"/>
              <a:buChar char="•"/>
            </a:pPr>
            <a:endParaRPr lang="es-CL" sz="3600" b="1" dirty="0"/>
          </a:p>
          <a:p>
            <a:pPr marL="571500" indent="-571500">
              <a:buFont typeface="Arial" panose="020B0604020202020204" pitchFamily="34" charset="0"/>
              <a:buChar char="•"/>
            </a:pPr>
            <a:r>
              <a:rPr lang="es-CL" sz="3600" dirty="0"/>
              <a:t>La actividad se desarrollará durante el bloque de clases</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Tienen que entregar sus desarrollos al final del bloque, </a:t>
            </a:r>
            <a:r>
              <a:rPr lang="es-CL" sz="3600" dirty="0" err="1"/>
              <a:t>i.e</a:t>
            </a:r>
            <a:r>
              <a:rPr lang="es-CL" sz="3600" dirty="0"/>
              <a:t>, </a:t>
            </a:r>
            <a:br>
              <a:rPr lang="es-CL" sz="3600" dirty="0"/>
            </a:br>
            <a:r>
              <a:rPr lang="es-CL" sz="3600" b="1" dirty="0"/>
              <a:t>NO</a:t>
            </a:r>
            <a:r>
              <a:rPr lang="es-CL" sz="3600" dirty="0"/>
              <a:t> tendrán tiempo extra</a:t>
            </a:r>
          </a:p>
        </p:txBody>
      </p:sp>
    </p:spTree>
    <p:extLst>
      <p:ext uri="{BB962C8B-B14F-4D97-AF65-F5344CB8AC3E}">
        <p14:creationId xmlns:p14="http://schemas.microsoft.com/office/powerpoint/2010/main" val="78989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EA3A5A-050C-CAFA-AF65-5DBC96DE901C}"/>
                  </a:ext>
                </a:extLst>
              </p:cNvPr>
              <p:cNvSpPr>
                <a:spLocks noGrp="1"/>
              </p:cNvSpPr>
              <p:nvPr>
                <p:ph idx="1"/>
              </p:nvPr>
            </p:nvSpPr>
            <p:spPr>
              <a:xfrm>
                <a:off x="108408" y="1215148"/>
                <a:ext cx="11975184" cy="5648662"/>
              </a:xfrm>
            </p:spPr>
            <p:txBody>
              <a:bodyPr wrap="square">
                <a:spAutoFit/>
              </a:bodyPr>
              <a:lstStyle/>
              <a:p>
                <a:r>
                  <a:rPr lang="es-CL" sz="3600" dirty="0"/>
                  <a:t>La nota estará dada por</a:t>
                </a:r>
              </a:p>
              <a:p>
                <a:pPr marL="0" indent="0" algn="ctr">
                  <a:buNone/>
                </a:pPr>
                <a14:m>
                  <m:oMath xmlns:m="http://schemas.openxmlformats.org/officeDocument/2006/math">
                    <m:sSub>
                      <m:sSubPr>
                        <m:ctrlPr>
                          <a:rPr lang="es-CL" sz="3600" i="1" dirty="0" smtClean="0">
                            <a:latin typeface="Cambria Math" panose="02040503050406030204" pitchFamily="18" charset="0"/>
                          </a:rPr>
                        </m:ctrlPr>
                      </m:sSubPr>
                      <m:e>
                        <m:r>
                          <a:rPr lang="es-CL" sz="3600" i="1" dirty="0" smtClean="0">
                            <a:latin typeface="Cambria Math" panose="02040503050406030204" pitchFamily="18" charset="0"/>
                          </a:rPr>
                          <m:t>𝑁</m:t>
                        </m:r>
                      </m:e>
                      <m:sub>
                        <m:r>
                          <a:rPr lang="es-CL" sz="3600" b="0" i="1" dirty="0" smtClean="0">
                            <a:latin typeface="Cambria Math" panose="02040503050406030204" pitchFamily="18" charset="0"/>
                          </a:rPr>
                          <m:t>𝑒</m:t>
                        </m:r>
                        <m:r>
                          <a:rPr lang="es-CL" sz="3600" i="1" dirty="0" smtClean="0">
                            <a:latin typeface="Cambria Math" panose="02040503050406030204" pitchFamily="18" charset="0"/>
                          </a:rPr>
                          <m:t>𝑓</m:t>
                        </m:r>
                      </m:sub>
                    </m:sSub>
                  </m:oMath>
                </a14:m>
                <a:r>
                  <a:rPr lang="es-CL" sz="3600" dirty="0"/>
                  <a:t> </a:t>
                </a:r>
                <a14:m>
                  <m:oMath xmlns:m="http://schemas.openxmlformats.org/officeDocument/2006/math">
                    <m:r>
                      <a:rPr lang="es-CL" sz="3600" i="1" dirty="0" smtClean="0">
                        <a:latin typeface="Cambria Math" panose="02040503050406030204" pitchFamily="18" charset="0"/>
                      </a:rPr>
                      <m:t>=</m:t>
                    </m:r>
                  </m:oMath>
                </a14:m>
                <a:r>
                  <a:rPr lang="es-CL" sz="3600" dirty="0"/>
                  <a:t> </a:t>
                </a:r>
                <a14:m>
                  <m:oMath xmlns:m="http://schemas.openxmlformats.org/officeDocument/2006/math">
                    <m:r>
                      <a:rPr lang="es-CL" sz="3600" i="1" dirty="0" smtClean="0">
                        <a:latin typeface="Cambria Math" panose="02040503050406030204" pitchFamily="18" charset="0"/>
                      </a:rPr>
                      <m:t>70%</m:t>
                    </m:r>
                  </m:oMath>
                </a14:m>
                <a:r>
                  <a:rPr lang="es-CL" sz="3600" dirty="0"/>
                  <a:t> Código </a:t>
                </a:r>
                <a14:m>
                  <m:oMath xmlns:m="http://schemas.openxmlformats.org/officeDocument/2006/math">
                    <m:r>
                      <a:rPr lang="es-CL" sz="3600" i="1" dirty="0" smtClean="0">
                        <a:latin typeface="Cambria Math" panose="02040503050406030204" pitchFamily="18" charset="0"/>
                      </a:rPr>
                      <m:t>+ 15% </m:t>
                    </m:r>
                  </m:oMath>
                </a14:m>
                <a:r>
                  <a:rPr lang="es-CL" sz="3600" dirty="0"/>
                  <a:t>Coev. </a:t>
                </a:r>
                <a14:m>
                  <m:oMath xmlns:m="http://schemas.openxmlformats.org/officeDocument/2006/math">
                    <m:r>
                      <a:rPr lang="es-CL" sz="3600" i="1" dirty="0" smtClean="0">
                        <a:latin typeface="Cambria Math" panose="02040503050406030204" pitchFamily="18" charset="0"/>
                      </a:rPr>
                      <m:t>+ 15% </m:t>
                    </m:r>
                  </m:oMath>
                </a14:m>
                <a:r>
                  <a:rPr lang="es-CL" sz="3600" dirty="0" err="1"/>
                  <a:t>Autoev</a:t>
                </a:r>
                <a:r>
                  <a:rPr lang="es-CL" sz="3600" dirty="0"/>
                  <a:t>.</a:t>
                </a:r>
                <a:br>
                  <a:rPr lang="es-CL" sz="3600" dirty="0"/>
                </a:br>
                <a:r>
                  <a:rPr lang="es-CL" sz="2000" dirty="0"/>
                  <a:t> </a:t>
                </a:r>
                <a:endParaRPr lang="es-CL" sz="2400" dirty="0"/>
              </a:p>
              <a:p>
                <a:r>
                  <a:rPr lang="es-CL" sz="3600" dirty="0"/>
                  <a:t>Las actividades formativas serán consideradas </a:t>
                </a:r>
                <a:r>
                  <a:rPr lang="es-CL" sz="3600" b="1" dirty="0"/>
                  <a:t>solo si mejora la nota</a:t>
                </a:r>
                <a:r>
                  <a:rPr lang="es-CL" sz="3600" dirty="0"/>
                  <a:t> de la </a:t>
                </a:r>
                <a:r>
                  <a:rPr lang="es-CL" sz="3600" dirty="0" err="1"/>
                  <a:t>ev</a:t>
                </a:r>
                <a:r>
                  <a:rPr lang="es-CL" sz="3600" dirty="0"/>
                  <a:t>. final, siguiendo la siguiente ponderación</a:t>
                </a:r>
              </a:p>
              <a:p>
                <a:pPr marL="0" indent="0">
                  <a:buNone/>
                </a:pPr>
                <a:r>
                  <a:rPr lang="es-CL" sz="2000" dirty="0"/>
                  <a:t> </a:t>
                </a:r>
              </a:p>
              <a:p>
                <a:pPr marL="0" indent="0" algn="ctr">
                  <a:buNone/>
                </a:pPr>
                <a14:m>
                  <m:oMath xmlns:m="http://schemas.openxmlformats.org/officeDocument/2006/math">
                    <m:sSub>
                      <m:sSubPr>
                        <m:ctrlPr>
                          <a:rPr lang="es-CL" sz="3600" i="1" dirty="0" smtClean="0">
                            <a:latin typeface="Cambria Math" panose="02040503050406030204" pitchFamily="18" charset="0"/>
                          </a:rPr>
                        </m:ctrlPr>
                      </m:sSubPr>
                      <m:e>
                        <m:r>
                          <a:rPr lang="es-CL" sz="3600" i="1" dirty="0" smtClean="0">
                            <a:latin typeface="Cambria Math" panose="02040503050406030204" pitchFamily="18" charset="0"/>
                          </a:rPr>
                          <m:t>𝑁</m:t>
                        </m:r>
                      </m:e>
                      <m:sub>
                        <m:r>
                          <a:rPr lang="es-CL" sz="3600" b="0" i="1" dirty="0" smtClean="0">
                            <a:latin typeface="Cambria Math" panose="02040503050406030204" pitchFamily="18" charset="0"/>
                          </a:rPr>
                          <m:t>𝑒</m:t>
                        </m:r>
                        <m:r>
                          <a:rPr lang="es-CL" sz="3600" i="1" dirty="0" smtClean="0">
                            <a:latin typeface="Cambria Math" panose="02040503050406030204" pitchFamily="18" charset="0"/>
                          </a:rPr>
                          <m:t>𝑓</m:t>
                        </m:r>
                      </m:sub>
                    </m:sSub>
                  </m:oMath>
                </a14:m>
                <a:r>
                  <a:rPr lang="es-CL" sz="3600" dirty="0"/>
                  <a:t> </a:t>
                </a:r>
                <a14:m>
                  <m:oMath xmlns:m="http://schemas.openxmlformats.org/officeDocument/2006/math">
                    <m:r>
                      <a:rPr lang="es-CL" sz="3600" i="1" dirty="0" smtClean="0">
                        <a:latin typeface="Cambria Math" panose="02040503050406030204" pitchFamily="18" charset="0"/>
                      </a:rPr>
                      <m:t>=</m:t>
                    </m:r>
                  </m:oMath>
                </a14:m>
                <a:r>
                  <a:rPr lang="es-CL" sz="3600" dirty="0"/>
                  <a:t> </a:t>
                </a:r>
                <a14:m>
                  <m:oMath xmlns:m="http://schemas.openxmlformats.org/officeDocument/2006/math">
                    <m:r>
                      <a:rPr lang="es-CL" sz="3600" i="1" dirty="0">
                        <a:latin typeface="Cambria Math" panose="02040503050406030204" pitchFamily="18" charset="0"/>
                      </a:rPr>
                      <m:t>6</m:t>
                    </m:r>
                    <m:r>
                      <a:rPr lang="es-CL" sz="3600" b="0" i="1" dirty="0" smtClean="0">
                        <a:latin typeface="Cambria Math" panose="02040503050406030204" pitchFamily="18" charset="0"/>
                      </a:rPr>
                      <m:t>5</m:t>
                    </m:r>
                    <m:r>
                      <a:rPr lang="es-CL" sz="3600" i="1" dirty="0" smtClean="0">
                        <a:latin typeface="Cambria Math" panose="02040503050406030204" pitchFamily="18" charset="0"/>
                      </a:rPr>
                      <m:t>%</m:t>
                    </m:r>
                  </m:oMath>
                </a14:m>
                <a:r>
                  <a:rPr lang="es-CL" sz="3600" dirty="0"/>
                  <a:t> Código </a:t>
                </a:r>
                <a14:m>
                  <m:oMath xmlns:m="http://schemas.openxmlformats.org/officeDocument/2006/math">
                    <m:r>
                      <a:rPr lang="es-CL" sz="3600" i="1" dirty="0" smtClean="0">
                        <a:latin typeface="Cambria Math" panose="02040503050406030204" pitchFamily="18" charset="0"/>
                      </a:rPr>
                      <m:t>+ 15% </m:t>
                    </m:r>
                  </m:oMath>
                </a14:m>
                <a:r>
                  <a:rPr lang="es-CL" sz="3600" dirty="0"/>
                  <a:t>Coev. </a:t>
                </a:r>
                <a14:m>
                  <m:oMath xmlns:m="http://schemas.openxmlformats.org/officeDocument/2006/math">
                    <m:r>
                      <a:rPr lang="es-CL" sz="3600" i="1" dirty="0" smtClean="0">
                        <a:latin typeface="Cambria Math" panose="02040503050406030204" pitchFamily="18" charset="0"/>
                      </a:rPr>
                      <m:t>+ 15% </m:t>
                    </m:r>
                  </m:oMath>
                </a14:m>
                <a:r>
                  <a:rPr lang="es-CL" sz="3600" dirty="0" err="1"/>
                  <a:t>Autoev</a:t>
                </a:r>
                <a:r>
                  <a:rPr lang="es-CL" sz="3600" dirty="0"/>
                  <a:t>. </a:t>
                </a:r>
                <a14:m>
                  <m:oMath xmlns:m="http://schemas.openxmlformats.org/officeDocument/2006/math">
                    <m:r>
                      <a:rPr lang="es-CL" sz="3600" i="1" dirty="0" smtClean="0">
                        <a:latin typeface="Cambria Math" panose="02040503050406030204" pitchFamily="18" charset="0"/>
                      </a:rPr>
                      <m:t>+ 5% </m:t>
                    </m:r>
                    <m:sSub>
                      <m:sSubPr>
                        <m:ctrlPr>
                          <a:rPr lang="es-CL" sz="3600" i="1" dirty="0" err="1" smtClean="0">
                            <a:latin typeface="Cambria Math" panose="02040503050406030204" pitchFamily="18" charset="0"/>
                          </a:rPr>
                        </m:ctrlPr>
                      </m:sSubPr>
                      <m:e>
                        <m:r>
                          <a:rPr lang="es-CL" sz="3600" i="1" dirty="0" err="1" smtClean="0">
                            <a:latin typeface="Cambria Math" panose="02040503050406030204" pitchFamily="18" charset="0"/>
                          </a:rPr>
                          <m:t>𝑁</m:t>
                        </m:r>
                      </m:e>
                      <m:sub>
                        <m:r>
                          <a:rPr lang="es-CL" sz="3600" i="1" dirty="0" err="1" smtClean="0">
                            <a:latin typeface="Cambria Math" panose="02040503050406030204" pitchFamily="18" charset="0"/>
                          </a:rPr>
                          <m:t>𝑓𝑜𝑟𝑚</m:t>
                        </m:r>
                      </m:sub>
                    </m:sSub>
                  </m:oMath>
                </a14:m>
                <a:endParaRPr lang="es-CL" sz="3600" dirty="0"/>
              </a:p>
              <a:p>
                <a:pPr marL="0" indent="0">
                  <a:buNone/>
                </a:pPr>
                <a:r>
                  <a:rPr lang="es-CL" sz="2000" dirty="0"/>
                  <a:t> </a:t>
                </a:r>
                <a:br>
                  <a:rPr lang="es-CL" sz="3600" dirty="0"/>
                </a:br>
                <a:r>
                  <a:rPr lang="es-CL" sz="3600" dirty="0"/>
                  <a:t>donde </a:t>
                </a:r>
                <a14:m>
                  <m:oMath xmlns:m="http://schemas.openxmlformats.org/officeDocument/2006/math">
                    <m:sSub>
                      <m:sSubPr>
                        <m:ctrlPr>
                          <a:rPr lang="es-CL" sz="3600" b="0" i="1" smtClean="0">
                            <a:latin typeface="Cambria Math" panose="02040503050406030204" pitchFamily="18" charset="0"/>
                          </a:rPr>
                        </m:ctrlPr>
                      </m:sSubPr>
                      <m:e>
                        <m:r>
                          <a:rPr lang="es-CL" sz="3600" b="0" i="1" smtClean="0">
                            <a:latin typeface="Cambria Math" panose="02040503050406030204" pitchFamily="18" charset="0"/>
                          </a:rPr>
                          <m:t>𝑁</m:t>
                        </m:r>
                      </m:e>
                      <m:sub>
                        <m:r>
                          <a:rPr lang="es-CL" sz="3600" b="0" i="1" smtClean="0">
                            <a:latin typeface="Cambria Math" panose="02040503050406030204" pitchFamily="18" charset="0"/>
                          </a:rPr>
                          <m:t>𝑓𝑜𝑟𝑚</m:t>
                        </m:r>
                      </m:sub>
                    </m:sSub>
                  </m:oMath>
                </a14:m>
                <a:r>
                  <a:rPr lang="es-CL" sz="3600" dirty="0"/>
                  <a:t> corresponde al promedio de las mejores 3 actividades formativas</a:t>
                </a:r>
              </a:p>
            </p:txBody>
          </p:sp>
        </mc:Choice>
        <mc:Fallback xmlns="">
          <p:sp>
            <p:nvSpPr>
              <p:cNvPr id="3" name="Content Placeholder 2">
                <a:extLst>
                  <a:ext uri="{FF2B5EF4-FFF2-40B4-BE49-F238E27FC236}">
                    <a16:creationId xmlns:a16="http://schemas.microsoft.com/office/drawing/2014/main" id="{E5EA3A5A-050C-CAFA-AF65-5DBC96DE901C}"/>
                  </a:ext>
                </a:extLst>
              </p:cNvPr>
              <p:cNvSpPr>
                <a:spLocks noGrp="1" noRot="1" noChangeAspect="1" noMove="1" noResize="1" noEditPoints="1" noAdjustHandles="1" noChangeArrowheads="1" noChangeShapeType="1" noTextEdit="1"/>
              </p:cNvSpPr>
              <p:nvPr>
                <p:ph idx="1"/>
              </p:nvPr>
            </p:nvSpPr>
            <p:spPr>
              <a:xfrm>
                <a:off x="108408" y="1215148"/>
                <a:ext cx="11975184" cy="5648662"/>
              </a:xfrm>
              <a:blipFill>
                <a:blip r:embed="rId2"/>
                <a:stretch>
                  <a:fillRect l="-1578" t="-2481" b="-3560"/>
                </a:stretch>
              </a:blipFill>
            </p:spPr>
            <p:txBody>
              <a:bodyPr/>
              <a:lstStyle/>
              <a:p>
                <a:r>
                  <a:rPr lang="es-CL">
                    <a:noFill/>
                  </a:rPr>
                  <a:t> </a:t>
                </a:r>
              </a:p>
            </p:txBody>
          </p:sp>
        </mc:Fallback>
      </mc:AlternateContent>
      <p:sp>
        <p:nvSpPr>
          <p:cNvPr id="5" name="Rectangle 4">
            <a:extLst>
              <a:ext uri="{FF2B5EF4-FFF2-40B4-BE49-F238E27FC236}">
                <a16:creationId xmlns:a16="http://schemas.microsoft.com/office/drawing/2014/main" id="{5B18AE40-3973-958A-DDB9-4411BAF6A49B}"/>
              </a:ext>
            </a:extLst>
          </p:cNvPr>
          <p:cNvSpPr/>
          <p:nvPr/>
        </p:nvSpPr>
        <p:spPr>
          <a:xfrm>
            <a:off x="1297756" y="1691201"/>
            <a:ext cx="9596487" cy="952107"/>
          </a:xfrm>
          <a:prstGeom prst="rect">
            <a:avLst/>
          </a:prstGeom>
          <a:solidFill>
            <a:schemeClr val="accent3">
              <a:alpha val="29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 name="Title 1">
            <a:extLst>
              <a:ext uri="{FF2B5EF4-FFF2-40B4-BE49-F238E27FC236}">
                <a16:creationId xmlns:a16="http://schemas.microsoft.com/office/drawing/2014/main" id="{1E0E56B6-8953-93B9-81D8-A1818D5DE860}"/>
              </a:ext>
            </a:extLst>
          </p:cNvPr>
          <p:cNvSpPr>
            <a:spLocks noGrp="1"/>
          </p:cNvSpPr>
          <p:nvPr>
            <p:ph type="title"/>
          </p:nvPr>
        </p:nvSpPr>
        <p:spPr>
          <a:xfrm>
            <a:off x="0" y="0"/>
            <a:ext cx="10515600" cy="1325563"/>
          </a:xfrm>
        </p:spPr>
        <p:txBody>
          <a:bodyPr/>
          <a:lstStyle/>
          <a:p>
            <a:r>
              <a:rPr lang="es-CL" dirty="0"/>
              <a:t>Nota de la </a:t>
            </a:r>
            <a:r>
              <a:rPr lang="es-CL" dirty="0" err="1"/>
              <a:t>Ev</a:t>
            </a:r>
            <a:r>
              <a:rPr lang="es-CL" dirty="0"/>
              <a:t>. Final</a:t>
            </a:r>
          </a:p>
        </p:txBody>
      </p:sp>
      <p:sp>
        <p:nvSpPr>
          <p:cNvPr id="4" name="Slide Number Placeholder 3">
            <a:extLst>
              <a:ext uri="{FF2B5EF4-FFF2-40B4-BE49-F238E27FC236}">
                <a16:creationId xmlns:a16="http://schemas.microsoft.com/office/drawing/2014/main" id="{43CBBBBB-E519-CA96-99E5-747898F3025A}"/>
              </a:ext>
            </a:extLst>
          </p:cNvPr>
          <p:cNvSpPr>
            <a:spLocks noGrp="1"/>
          </p:cNvSpPr>
          <p:nvPr>
            <p:ph type="sldNum" sz="quarter" idx="12"/>
          </p:nvPr>
        </p:nvSpPr>
        <p:spPr/>
        <p:txBody>
          <a:bodyPr/>
          <a:lstStyle/>
          <a:p>
            <a:fld id="{B7F4B540-C2E7-4F12-A41C-FCB2CBC54D6A}" type="slidenum">
              <a:rPr lang="es-CL" smtClean="0"/>
              <a:t>3</a:t>
            </a:fld>
            <a:endParaRPr lang="es-CL"/>
          </a:p>
        </p:txBody>
      </p:sp>
      <p:sp>
        <p:nvSpPr>
          <p:cNvPr id="6" name="Rectangle 5">
            <a:extLst>
              <a:ext uri="{FF2B5EF4-FFF2-40B4-BE49-F238E27FC236}">
                <a16:creationId xmlns:a16="http://schemas.microsoft.com/office/drawing/2014/main" id="{762DAD18-2F0A-8A53-0F99-D71D56BAFCEF}"/>
              </a:ext>
            </a:extLst>
          </p:cNvPr>
          <p:cNvSpPr/>
          <p:nvPr/>
        </p:nvSpPr>
        <p:spPr>
          <a:xfrm>
            <a:off x="108407" y="4690745"/>
            <a:ext cx="11975184" cy="952107"/>
          </a:xfrm>
          <a:prstGeom prst="rect">
            <a:avLst/>
          </a:prstGeom>
          <a:solidFill>
            <a:schemeClr val="accent3">
              <a:alpha val="29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5579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2ADC-1C70-2B95-B675-65635E49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05162-BDA6-55BD-24A7-6432128C28E1}"/>
              </a:ext>
            </a:extLst>
          </p:cNvPr>
          <p:cNvSpPr>
            <a:spLocks noGrp="1"/>
          </p:cNvSpPr>
          <p:nvPr>
            <p:ph type="title"/>
          </p:nvPr>
        </p:nvSpPr>
        <p:spPr>
          <a:xfrm>
            <a:off x="91440" y="172620"/>
            <a:ext cx="11814048" cy="1325563"/>
          </a:xfrm>
        </p:spPr>
        <p:txBody>
          <a:bodyPr/>
          <a:lstStyle/>
          <a:p>
            <a:r>
              <a:rPr lang="es-CL" dirty="0"/>
              <a:t>¿Y la Feria de Aprendizaje?</a:t>
            </a:r>
          </a:p>
        </p:txBody>
      </p:sp>
      <p:sp>
        <p:nvSpPr>
          <p:cNvPr id="4" name="Slide Number Placeholder 3">
            <a:extLst>
              <a:ext uri="{FF2B5EF4-FFF2-40B4-BE49-F238E27FC236}">
                <a16:creationId xmlns:a16="http://schemas.microsoft.com/office/drawing/2014/main" id="{051FBDA6-E8B9-82B2-A1F0-068C9CEB569A}"/>
              </a:ext>
            </a:extLst>
          </p:cNvPr>
          <p:cNvSpPr>
            <a:spLocks noGrp="1"/>
          </p:cNvSpPr>
          <p:nvPr>
            <p:ph type="sldNum" sz="quarter" idx="12"/>
          </p:nvPr>
        </p:nvSpPr>
        <p:spPr/>
        <p:txBody>
          <a:bodyPr/>
          <a:lstStyle/>
          <a:p>
            <a:fld id="{B7F4B540-C2E7-4F12-A41C-FCB2CBC54D6A}" type="slidenum">
              <a:rPr lang="es-CL" smtClean="0"/>
              <a:t>4</a:t>
            </a:fld>
            <a:endParaRPr lang="es-CL"/>
          </a:p>
        </p:txBody>
      </p:sp>
      <p:sp>
        <p:nvSpPr>
          <p:cNvPr id="7" name="Title 1">
            <a:extLst>
              <a:ext uri="{FF2B5EF4-FFF2-40B4-BE49-F238E27FC236}">
                <a16:creationId xmlns:a16="http://schemas.microsoft.com/office/drawing/2014/main" id="{B2C74A22-1D24-5840-E64D-6DC7A906DF3E}"/>
              </a:ext>
            </a:extLst>
          </p:cNvPr>
          <p:cNvSpPr txBox="1">
            <a:spLocks/>
          </p:cNvSpPr>
          <p:nvPr/>
        </p:nvSpPr>
        <p:spPr>
          <a:xfrm>
            <a:off x="188976" y="1639279"/>
            <a:ext cx="11814047" cy="357944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L" sz="3600" dirty="0"/>
              <a:t>Presentarán los resultados de sus proyectos en una diapositiva que prepararemos en la sesión siguiente</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Estructura:</a:t>
            </a:r>
          </a:p>
          <a:p>
            <a:pPr marL="1028700" lvl="1" indent="-571500">
              <a:buFont typeface="Arial" panose="020B0604020202020204" pitchFamily="34" charset="0"/>
              <a:buChar char="•"/>
            </a:pPr>
            <a:r>
              <a:rPr lang="es-CL" sz="3200" dirty="0">
                <a:latin typeface="Aptos Display (Headings)"/>
              </a:rPr>
              <a:t>Introducción</a:t>
            </a:r>
          </a:p>
          <a:p>
            <a:pPr marL="1028700" lvl="1" indent="-571500">
              <a:buFont typeface="Arial" panose="020B0604020202020204" pitchFamily="34" charset="0"/>
              <a:buChar char="•"/>
            </a:pPr>
            <a:r>
              <a:rPr lang="es-CL" sz="3200" dirty="0">
                <a:latin typeface="Aptos Display (Headings)"/>
              </a:rPr>
              <a:t>Desarrollo – Gráficos</a:t>
            </a:r>
          </a:p>
          <a:p>
            <a:pPr marL="1028700" lvl="1" indent="-571500">
              <a:buFont typeface="Arial" panose="020B0604020202020204" pitchFamily="34" charset="0"/>
              <a:buChar char="•"/>
            </a:pPr>
            <a:r>
              <a:rPr lang="es-CL" sz="3200" dirty="0">
                <a:latin typeface="Aptos Display (Headings)"/>
              </a:rPr>
              <a:t>Conclusiones</a:t>
            </a:r>
          </a:p>
          <a:p>
            <a:pPr marL="1028700" lvl="1" indent="-571500">
              <a:buFont typeface="Arial" panose="020B0604020202020204" pitchFamily="34" charset="0"/>
              <a:buChar char="•"/>
            </a:pPr>
            <a:endParaRPr lang="es-CL" sz="100" dirty="0"/>
          </a:p>
        </p:txBody>
      </p:sp>
    </p:spTree>
    <p:extLst>
      <p:ext uri="{BB962C8B-B14F-4D97-AF65-F5344CB8AC3E}">
        <p14:creationId xmlns:p14="http://schemas.microsoft.com/office/powerpoint/2010/main" val="390666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5AA9-6B0C-9F15-D5BD-AE4BE8EBB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4BEAD-8B31-3002-6D99-4C121D9E3EE0}"/>
              </a:ext>
            </a:extLst>
          </p:cNvPr>
          <p:cNvSpPr>
            <a:spLocks noGrp="1"/>
          </p:cNvSpPr>
          <p:nvPr>
            <p:ph type="title"/>
          </p:nvPr>
        </p:nvSpPr>
        <p:spPr>
          <a:xfrm>
            <a:off x="831850" y="2076450"/>
            <a:ext cx="10515600" cy="1352550"/>
          </a:xfrm>
        </p:spPr>
        <p:txBody>
          <a:bodyPr/>
          <a:lstStyle/>
          <a:p>
            <a:pPr algn="ctr"/>
            <a:r>
              <a:rPr lang="es-CL" dirty="0"/>
              <a:t>¡Armen los Grupos!</a:t>
            </a:r>
          </a:p>
        </p:txBody>
      </p:sp>
      <p:sp>
        <p:nvSpPr>
          <p:cNvPr id="4" name="Slide Number Placeholder 3">
            <a:extLst>
              <a:ext uri="{FF2B5EF4-FFF2-40B4-BE49-F238E27FC236}">
                <a16:creationId xmlns:a16="http://schemas.microsoft.com/office/drawing/2014/main" id="{5EF81973-A0D8-8112-2D07-B08FEBC3E8B6}"/>
              </a:ext>
            </a:extLst>
          </p:cNvPr>
          <p:cNvSpPr>
            <a:spLocks noGrp="1"/>
          </p:cNvSpPr>
          <p:nvPr>
            <p:ph type="sldNum" sz="quarter" idx="12"/>
          </p:nvPr>
        </p:nvSpPr>
        <p:spPr/>
        <p:txBody>
          <a:bodyPr/>
          <a:lstStyle/>
          <a:p>
            <a:fld id="{B7F4B540-C2E7-4F12-A41C-FCB2CBC54D6A}" type="slidenum">
              <a:rPr lang="es-CL" smtClean="0"/>
              <a:t>5</a:t>
            </a:fld>
            <a:endParaRPr lang="es-CL"/>
          </a:p>
        </p:txBody>
      </p:sp>
    </p:spTree>
    <p:extLst>
      <p:ext uri="{BB962C8B-B14F-4D97-AF65-F5344CB8AC3E}">
        <p14:creationId xmlns:p14="http://schemas.microsoft.com/office/powerpoint/2010/main" val="237652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8CEE-F93B-0AB2-40B4-5F062CBEA2E5}"/>
              </a:ext>
            </a:extLst>
          </p:cNvPr>
          <p:cNvSpPr>
            <a:spLocks noGrp="1"/>
          </p:cNvSpPr>
          <p:nvPr>
            <p:ph type="title"/>
          </p:nvPr>
        </p:nvSpPr>
        <p:spPr>
          <a:xfrm>
            <a:off x="831850" y="2076450"/>
            <a:ext cx="10515600" cy="1352550"/>
          </a:xfrm>
        </p:spPr>
        <p:txBody>
          <a:bodyPr/>
          <a:lstStyle/>
          <a:p>
            <a:pPr algn="ctr"/>
            <a:r>
              <a:rPr lang="es-CL" dirty="0"/>
              <a:t>Proyectos</a:t>
            </a:r>
          </a:p>
        </p:txBody>
      </p:sp>
      <p:sp>
        <p:nvSpPr>
          <p:cNvPr id="4" name="Slide Number Placeholder 3">
            <a:extLst>
              <a:ext uri="{FF2B5EF4-FFF2-40B4-BE49-F238E27FC236}">
                <a16:creationId xmlns:a16="http://schemas.microsoft.com/office/drawing/2014/main" id="{429BC570-6B68-097B-4892-D8403B42FEBE}"/>
              </a:ext>
            </a:extLst>
          </p:cNvPr>
          <p:cNvSpPr>
            <a:spLocks noGrp="1"/>
          </p:cNvSpPr>
          <p:nvPr>
            <p:ph type="sldNum" sz="quarter" idx="12"/>
          </p:nvPr>
        </p:nvSpPr>
        <p:spPr/>
        <p:txBody>
          <a:bodyPr/>
          <a:lstStyle/>
          <a:p>
            <a:fld id="{B7F4B540-C2E7-4F12-A41C-FCB2CBC54D6A}" type="slidenum">
              <a:rPr lang="es-CL" smtClean="0"/>
              <a:t>6</a:t>
            </a:fld>
            <a:endParaRPr lang="es-CL"/>
          </a:p>
        </p:txBody>
      </p:sp>
    </p:spTree>
    <p:extLst>
      <p:ext uri="{BB962C8B-B14F-4D97-AF65-F5344CB8AC3E}">
        <p14:creationId xmlns:p14="http://schemas.microsoft.com/office/powerpoint/2010/main" val="278111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DF8-423C-A464-944A-172E5A7E5580}"/>
              </a:ext>
            </a:extLst>
          </p:cNvPr>
          <p:cNvSpPr>
            <a:spLocks noGrp="1"/>
          </p:cNvSpPr>
          <p:nvPr>
            <p:ph type="title"/>
          </p:nvPr>
        </p:nvSpPr>
        <p:spPr>
          <a:xfrm>
            <a:off x="247650" y="0"/>
            <a:ext cx="11106150" cy="1325563"/>
          </a:xfrm>
        </p:spPr>
        <p:txBody>
          <a:bodyPr/>
          <a:lstStyle/>
          <a:p>
            <a:r>
              <a:rPr lang="es-CL" dirty="0" err="1"/>
              <a:t>Proy</a:t>
            </a:r>
            <a:r>
              <a:rPr lang="es-CL" dirty="0"/>
              <a:t>. 1: Simulación de la Máquina de Galton</a:t>
            </a:r>
          </a:p>
        </p:txBody>
      </p:sp>
      <p:pic>
        <p:nvPicPr>
          <p:cNvPr id="5" name="Galton_box">
            <a:hlinkClick r:id="" action="ppaction://media"/>
            <a:extLst>
              <a:ext uri="{FF2B5EF4-FFF2-40B4-BE49-F238E27FC236}">
                <a16:creationId xmlns:a16="http://schemas.microsoft.com/office/drawing/2014/main" id="{585B6B9B-DF3F-0599-2BB5-BFB0B7EAC3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l="28595" r="29682"/>
          <a:stretch/>
        </p:blipFill>
        <p:spPr>
          <a:xfrm>
            <a:off x="8501062" y="942062"/>
            <a:ext cx="3690938" cy="4973875"/>
          </a:xfrm>
        </p:spPr>
      </p:pic>
      <p:sp>
        <p:nvSpPr>
          <p:cNvPr id="4" name="Slide Number Placeholder 3">
            <a:extLst>
              <a:ext uri="{FF2B5EF4-FFF2-40B4-BE49-F238E27FC236}">
                <a16:creationId xmlns:a16="http://schemas.microsoft.com/office/drawing/2014/main" id="{8DF428D6-1B88-5D16-6B42-8C4DA7BAF97F}"/>
              </a:ext>
            </a:extLst>
          </p:cNvPr>
          <p:cNvSpPr>
            <a:spLocks noGrp="1"/>
          </p:cNvSpPr>
          <p:nvPr>
            <p:ph type="sldNum" sz="quarter" idx="12"/>
          </p:nvPr>
        </p:nvSpPr>
        <p:spPr/>
        <p:txBody>
          <a:bodyPr/>
          <a:lstStyle/>
          <a:p>
            <a:fld id="{B7F4B540-C2E7-4F12-A41C-FCB2CBC54D6A}" type="slidenum">
              <a:rPr lang="es-CL" smtClean="0"/>
              <a:t>7</a:t>
            </a:fld>
            <a:endParaRPr lang="es-CL"/>
          </a:p>
        </p:txBody>
      </p:sp>
      <p:sp>
        <p:nvSpPr>
          <p:cNvPr id="6" name="Title 1">
            <a:extLst>
              <a:ext uri="{FF2B5EF4-FFF2-40B4-BE49-F238E27FC236}">
                <a16:creationId xmlns:a16="http://schemas.microsoft.com/office/drawing/2014/main" id="{16BD87F8-CF8A-DA73-83A9-CB3C686AC8B9}"/>
              </a:ext>
            </a:extLst>
          </p:cNvPr>
          <p:cNvSpPr txBox="1">
            <a:spLocks/>
          </p:cNvSpPr>
          <p:nvPr/>
        </p:nvSpPr>
        <p:spPr>
          <a:xfrm>
            <a:off x="247650" y="1432411"/>
            <a:ext cx="7729538"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números aleatorios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Para simular esta máquina consideraremos que </a:t>
            </a:r>
            <a:r>
              <a:rPr lang="es-CL" sz="3200" b="1" dirty="0"/>
              <a:t>cada partícula</a:t>
            </a:r>
            <a:r>
              <a:rPr lang="es-CL" sz="3200" dirty="0"/>
              <a:t>, en cada nivel, puede irse </a:t>
            </a:r>
            <a:r>
              <a:rPr lang="es-CL" sz="3200" b="1" dirty="0"/>
              <a:t>a la izquierda o a la derecha </a:t>
            </a:r>
            <a:r>
              <a:rPr lang="es-CL" sz="3200" dirty="0"/>
              <a:t>con la misma probabilidad. Luego, consideraremos qué pasa cuando tenemos muchas partículas</a:t>
            </a:r>
          </a:p>
          <a:p>
            <a:pPr algn="just"/>
            <a:endParaRPr lang="es-CL" sz="3200" dirty="0"/>
          </a:p>
          <a:p>
            <a:pPr algn="just"/>
            <a:r>
              <a:rPr lang="es-CL" sz="3200" b="1" dirty="0"/>
              <a:t>Objetivo:</a:t>
            </a:r>
          </a:p>
          <a:p>
            <a:pPr algn="just"/>
            <a:r>
              <a:rPr lang="es-CL" sz="3200" dirty="0"/>
              <a:t>Obtener la distribución final de las partículas</a:t>
            </a:r>
          </a:p>
        </p:txBody>
      </p:sp>
    </p:spTree>
    <p:extLst>
      <p:ext uri="{BB962C8B-B14F-4D97-AF65-F5344CB8AC3E}">
        <p14:creationId xmlns:p14="http://schemas.microsoft.com/office/powerpoint/2010/main" val="85587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076BB-6875-75AC-C1CB-5A868D57EC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5F6B14C-5E38-DA0C-DDDE-FAC48BA57A3B}"/>
                  </a:ext>
                </a:extLst>
              </p:cNvPr>
              <p:cNvSpPr>
                <a:spLocks noGrp="1"/>
              </p:cNvSpPr>
              <p:nvPr>
                <p:ph type="title"/>
              </p:nvPr>
            </p:nvSpPr>
            <p:spPr>
              <a:xfrm>
                <a:off x="114300" y="0"/>
                <a:ext cx="11239500" cy="1325563"/>
              </a:xfrm>
            </p:spPr>
            <p:txBody>
              <a:bodyPr/>
              <a:lstStyle/>
              <a:p>
                <a:r>
                  <a:rPr lang="es-CL" dirty="0"/>
                  <a:t>Proy. 2: Función </a:t>
                </a:r>
                <a14:m>
                  <m:oMath xmlns:m="http://schemas.openxmlformats.org/officeDocument/2006/math">
                    <m:r>
                      <m:rPr>
                        <m:sty m:val="p"/>
                      </m:rPr>
                      <a:rPr lang="es-CL" b="0" i="0" smtClean="0">
                        <a:latin typeface="Cambria Math" panose="02040503050406030204" pitchFamily="18" charset="0"/>
                      </a:rPr>
                      <m:t>Γ</m:t>
                    </m:r>
                  </m:oMath>
                </a14:m>
                <a:endParaRPr lang="es-CL" dirty="0"/>
              </a:p>
            </p:txBody>
          </p:sp>
        </mc:Choice>
        <mc:Fallback xmlns="">
          <p:sp>
            <p:nvSpPr>
              <p:cNvPr id="2" name="Title 1">
                <a:extLst>
                  <a:ext uri="{FF2B5EF4-FFF2-40B4-BE49-F238E27FC236}">
                    <a16:creationId xmlns:a16="http://schemas.microsoft.com/office/drawing/2014/main" id="{E5F6B14C-5E38-DA0C-DDDE-FAC48BA57A3B}"/>
                  </a:ext>
                </a:extLst>
              </p:cNvPr>
              <p:cNvSpPr>
                <a:spLocks noGrp="1" noRot="1" noChangeAspect="1" noMove="1" noResize="1" noEditPoints="1" noAdjustHandles="1" noChangeArrowheads="1" noChangeShapeType="1" noTextEdit="1"/>
              </p:cNvSpPr>
              <p:nvPr>
                <p:ph type="title"/>
              </p:nvPr>
            </p:nvSpPr>
            <p:spPr>
              <a:xfrm>
                <a:off x="114300" y="0"/>
                <a:ext cx="11239500" cy="1325563"/>
              </a:xfrm>
              <a:blipFill>
                <a:blip r:embed="rId3"/>
                <a:stretch>
                  <a:fillRect l="-2223"/>
                </a:stretch>
              </a:blipFill>
            </p:spPr>
            <p:txBody>
              <a:bodyPr/>
              <a:lstStyle/>
              <a:p>
                <a:r>
                  <a:rPr lang="es-CL">
                    <a:noFill/>
                  </a:rPr>
                  <a:t> </a:t>
                </a:r>
              </a:p>
            </p:txBody>
          </p:sp>
        </mc:Fallback>
      </mc:AlternateContent>
      <p:sp>
        <p:nvSpPr>
          <p:cNvPr id="4" name="Slide Number Placeholder 3">
            <a:extLst>
              <a:ext uri="{FF2B5EF4-FFF2-40B4-BE49-F238E27FC236}">
                <a16:creationId xmlns:a16="http://schemas.microsoft.com/office/drawing/2014/main" id="{095FC07F-511D-3F70-AB20-FB059F05E789}"/>
              </a:ext>
            </a:extLst>
          </p:cNvPr>
          <p:cNvSpPr>
            <a:spLocks noGrp="1"/>
          </p:cNvSpPr>
          <p:nvPr>
            <p:ph type="sldNum" sz="quarter" idx="12"/>
          </p:nvPr>
        </p:nvSpPr>
        <p:spPr/>
        <p:txBody>
          <a:bodyPr/>
          <a:lstStyle/>
          <a:p>
            <a:fld id="{B7F4B540-C2E7-4F12-A41C-FCB2CBC54D6A}" type="slidenum">
              <a:rPr lang="es-CL" smtClean="0"/>
              <a:t>8</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42CAD46D-BE49-ED1E-9ED0-107760D27A7D}"/>
                  </a:ext>
                </a:extLst>
              </p:cNvPr>
              <p:cNvSpPr txBox="1">
                <a:spLocks/>
              </p:cNvSpPr>
              <p:nvPr/>
            </p:nvSpPr>
            <p:spPr>
              <a:xfrm>
                <a:off x="5734051" y="913809"/>
                <a:ext cx="6343649" cy="585429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La función Gamma es una </a:t>
                </a:r>
                <a:r>
                  <a:rPr lang="es-CL" sz="3200" b="1" dirty="0"/>
                  <a:t>generalización del operador factorial</a:t>
                </a:r>
                <a:r>
                  <a:rPr lang="es-CL" sz="3200" dirty="0"/>
                  <a:t> que permite evaluar números reales. Esta función se define como el área bajo una curva en específica.</a:t>
                </a:r>
              </a:p>
              <a:p>
                <a:pPr algn="just"/>
                <a:endParaRPr lang="es-CL" sz="3200" dirty="0"/>
              </a:p>
              <a:p>
                <a:pPr algn="just"/>
                <a:r>
                  <a:rPr lang="es-CL" sz="3200" b="1" dirty="0"/>
                  <a:t>Objetivo:</a:t>
                </a:r>
              </a:p>
              <a:p>
                <a:pPr algn="just"/>
                <a:r>
                  <a:rPr lang="es-CL" sz="3200" dirty="0"/>
                  <a:t>Construir la función </a:t>
                </a:r>
                <a14:m>
                  <m:oMath xmlns:m="http://schemas.openxmlformats.org/officeDocument/2006/math">
                    <m:r>
                      <m:rPr>
                        <m:sty m:val="p"/>
                      </m:rPr>
                      <a:rPr lang="es-CL" sz="3200" b="0" i="0" smtClean="0">
                        <a:latin typeface="Cambria Math" panose="02040503050406030204" pitchFamily="18" charset="0"/>
                      </a:rPr>
                      <m:t>Γ</m:t>
                    </m:r>
                  </m:oMath>
                </a14:m>
                <a:r>
                  <a:rPr lang="es-CL" sz="3200" dirty="0"/>
                  <a:t> y compararla con </a:t>
                </a:r>
                <a14:m>
                  <m:oMath xmlns:m="http://schemas.openxmlformats.org/officeDocument/2006/math">
                    <m:r>
                      <a:rPr lang="es-CL" sz="3200" b="0" i="1" smtClean="0">
                        <a:latin typeface="Cambria Math" panose="02040503050406030204" pitchFamily="18" charset="0"/>
                      </a:rPr>
                      <m:t>𝑛</m:t>
                    </m:r>
                    <m:r>
                      <a:rPr lang="es-CL" sz="3200" b="0" i="1" smtClean="0">
                        <a:latin typeface="Cambria Math" panose="02040503050406030204" pitchFamily="18" charset="0"/>
                      </a:rPr>
                      <m:t>!</m:t>
                    </m:r>
                  </m:oMath>
                </a14:m>
                <a:endParaRPr lang="es-CL" sz="3200" dirty="0"/>
              </a:p>
            </p:txBody>
          </p:sp>
        </mc:Choice>
        <mc:Fallback xmlns="">
          <p:sp>
            <p:nvSpPr>
              <p:cNvPr id="6" name="Title 1">
                <a:extLst>
                  <a:ext uri="{FF2B5EF4-FFF2-40B4-BE49-F238E27FC236}">
                    <a16:creationId xmlns:a16="http://schemas.microsoft.com/office/drawing/2014/main" id="{42CAD46D-BE49-ED1E-9ED0-107760D27A7D}"/>
                  </a:ext>
                </a:extLst>
              </p:cNvPr>
              <p:cNvSpPr txBox="1">
                <a:spLocks noRot="1" noChangeAspect="1" noMove="1" noResize="1" noEditPoints="1" noAdjustHandles="1" noChangeArrowheads="1" noChangeShapeType="1" noTextEdit="1"/>
              </p:cNvSpPr>
              <p:nvPr/>
            </p:nvSpPr>
            <p:spPr>
              <a:xfrm>
                <a:off x="5734051" y="913809"/>
                <a:ext cx="6343649" cy="5854295"/>
              </a:xfrm>
              <a:prstGeom prst="rect">
                <a:avLst/>
              </a:prstGeom>
              <a:blipFill>
                <a:blip r:embed="rId4"/>
                <a:stretch>
                  <a:fillRect l="-2500" t="-2083" r="-2404" b="-2604"/>
                </a:stretch>
              </a:blipFill>
            </p:spPr>
            <p:txBody>
              <a:bodyPr/>
              <a:lstStyle/>
              <a:p>
                <a:r>
                  <a:rPr lang="es-CL">
                    <a:noFill/>
                  </a:rPr>
                  <a:t> </a:t>
                </a:r>
              </a:p>
            </p:txBody>
          </p:sp>
        </mc:Fallback>
      </mc:AlternateContent>
      <p:pic>
        <p:nvPicPr>
          <p:cNvPr id="12" name="Graphic 11">
            <a:extLst>
              <a:ext uri="{FF2B5EF4-FFF2-40B4-BE49-F238E27FC236}">
                <a16:creationId xmlns:a16="http://schemas.microsoft.com/office/drawing/2014/main" id="{B670BBE7-FBFE-6576-5D89-6053A1FA3B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3" y="1924933"/>
            <a:ext cx="5782903" cy="4288445"/>
          </a:xfrm>
          <a:prstGeom prst="rect">
            <a:avLst/>
          </a:prstGeom>
        </p:spPr>
      </p:pic>
    </p:spTree>
    <p:extLst>
      <p:ext uri="{BB962C8B-B14F-4D97-AF65-F5344CB8AC3E}">
        <p14:creationId xmlns:p14="http://schemas.microsoft.com/office/powerpoint/2010/main" val="130966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58C89-6D02-496C-70D8-834A0A81A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49B76-5388-1FBB-2D72-F60B74734361}"/>
              </a:ext>
            </a:extLst>
          </p:cNvPr>
          <p:cNvSpPr>
            <a:spLocks noGrp="1"/>
          </p:cNvSpPr>
          <p:nvPr>
            <p:ph type="title"/>
          </p:nvPr>
        </p:nvSpPr>
        <p:spPr>
          <a:xfrm>
            <a:off x="134985" y="0"/>
            <a:ext cx="11106150" cy="1325563"/>
          </a:xfrm>
        </p:spPr>
        <p:txBody>
          <a:bodyPr/>
          <a:lstStyle/>
          <a:p>
            <a:r>
              <a:rPr lang="es-CL" dirty="0" err="1"/>
              <a:t>Proy</a:t>
            </a:r>
            <a:r>
              <a:rPr lang="es-CL" dirty="0"/>
              <a:t>. 3: Cálculo del Volumen de un Gas no-ideal</a:t>
            </a:r>
          </a:p>
        </p:txBody>
      </p:sp>
      <p:sp>
        <p:nvSpPr>
          <p:cNvPr id="4" name="Slide Number Placeholder 3">
            <a:extLst>
              <a:ext uri="{FF2B5EF4-FFF2-40B4-BE49-F238E27FC236}">
                <a16:creationId xmlns:a16="http://schemas.microsoft.com/office/drawing/2014/main" id="{07113747-CB70-38D0-B956-5CCFD12308A4}"/>
              </a:ext>
            </a:extLst>
          </p:cNvPr>
          <p:cNvSpPr>
            <a:spLocks noGrp="1"/>
          </p:cNvSpPr>
          <p:nvPr>
            <p:ph type="sldNum" sz="quarter" idx="12"/>
          </p:nvPr>
        </p:nvSpPr>
        <p:spPr/>
        <p:txBody>
          <a:bodyPr/>
          <a:lstStyle/>
          <a:p>
            <a:fld id="{B7F4B540-C2E7-4F12-A41C-FCB2CBC54D6A}" type="slidenum">
              <a:rPr lang="es-CL" smtClean="0"/>
              <a:t>9</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3E0696C-AC1D-4774-AE2A-ACA9B1ED0D69}"/>
                  </a:ext>
                </a:extLst>
              </p:cNvPr>
              <p:cNvSpPr txBox="1">
                <a:spLocks/>
              </p:cNvSpPr>
              <p:nvPr/>
            </p:nvSpPr>
            <p:spPr>
              <a:xfrm>
                <a:off x="125531" y="1035277"/>
                <a:ext cx="7729538" cy="596624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 gas ideal sigue la siguiente ecuación</a:t>
                </a:r>
              </a:p>
              <a:p>
                <a:pPr algn="just"/>
                <a14:m>
                  <m:oMathPara xmlns:m="http://schemas.openxmlformats.org/officeDocument/2006/math">
                    <m:oMathParaPr>
                      <m:jc m:val="centerGroup"/>
                    </m:oMathParaPr>
                    <m:oMath xmlns:m="http://schemas.openxmlformats.org/officeDocument/2006/math">
                      <m:r>
                        <a:rPr lang="es-CL" sz="3200" b="0" i="1" smtClean="0">
                          <a:latin typeface="Cambria Math" panose="02040503050406030204" pitchFamily="18" charset="0"/>
                        </a:rPr>
                        <m:t>𝑃𝑉</m:t>
                      </m:r>
                      <m:r>
                        <a:rPr lang="es-CL" sz="3200" b="0" i="1" smtClean="0">
                          <a:latin typeface="Cambria Math" panose="02040503050406030204" pitchFamily="18" charset="0"/>
                        </a:rPr>
                        <m:t>=</m:t>
                      </m:r>
                      <m:r>
                        <a:rPr lang="es-CL" sz="3200" b="0" i="1" smtClean="0">
                          <a:latin typeface="Cambria Math" panose="02040503050406030204" pitchFamily="18" charset="0"/>
                        </a:rPr>
                        <m:t>𝑅𝑇𝑛</m:t>
                      </m:r>
                    </m:oMath>
                  </m:oMathPara>
                </a14:m>
                <a:endParaRPr lang="es-CL" sz="3200" b="0" dirty="0"/>
              </a:p>
              <a:p>
                <a:pPr algn="just"/>
                <a:r>
                  <a:rPr lang="es-CL" sz="3200" dirty="0"/>
                  <a:t>¿Qué pasa cuando el gas es no ideal? Tenemos la ecuación de Van </a:t>
                </a:r>
                <a:r>
                  <a:rPr lang="es-CL" sz="3200" dirty="0" err="1"/>
                  <a:t>der</a:t>
                </a:r>
                <a:r>
                  <a:rPr lang="es-CL" sz="3200" dirty="0"/>
                  <a:t> Waals, que corrige la ecuación anterior</a:t>
                </a:r>
              </a:p>
              <a:p>
                <a:pPr algn="just"/>
                <a14:m>
                  <m:oMathPara xmlns:m="http://schemas.openxmlformats.org/officeDocument/2006/math">
                    <m:oMathParaPr>
                      <m:jc m:val="centerGroup"/>
                    </m:oMathParaPr>
                    <m:oMath xmlns:m="http://schemas.openxmlformats.org/officeDocument/2006/math">
                      <m:d>
                        <m:dPr>
                          <m:ctrlPr>
                            <a:rPr lang="es-CL" sz="3200" b="0" i="1" smtClean="0">
                              <a:latin typeface="Cambria Math" panose="02040503050406030204" pitchFamily="18" charset="0"/>
                            </a:rPr>
                          </m:ctrlPr>
                        </m:dPr>
                        <m:e>
                          <m:r>
                            <a:rPr lang="es-CL" sz="3200" b="0" i="1" smtClean="0">
                              <a:latin typeface="Cambria Math" panose="02040503050406030204" pitchFamily="18" charset="0"/>
                            </a:rPr>
                            <m:t>𝑃</m:t>
                          </m:r>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𝑛</m:t>
                                  </m:r>
                                </m:e>
                                <m:sup>
                                  <m:r>
                                    <a:rPr lang="es-CL" sz="3200" b="0" i="1" smtClean="0">
                                      <a:latin typeface="Cambria Math" panose="02040503050406030204" pitchFamily="18" charset="0"/>
                                    </a:rPr>
                                    <m:t>2</m:t>
                                  </m:r>
                                </m:sup>
                              </m:sSup>
                              <m:r>
                                <a:rPr lang="es-CL" sz="3200" b="0" i="1" smtClean="0">
                                  <a:latin typeface="Cambria Math" panose="02040503050406030204" pitchFamily="18" charset="0"/>
                                </a:rPr>
                                <m:t>𝑎</m:t>
                              </m:r>
                            </m:num>
                            <m:den>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𝑉</m:t>
                                  </m:r>
                                </m:e>
                                <m:sup>
                                  <m:r>
                                    <a:rPr lang="es-CL" sz="3200" b="0" i="1" smtClean="0">
                                      <a:latin typeface="Cambria Math" panose="02040503050406030204" pitchFamily="18" charset="0"/>
                                    </a:rPr>
                                    <m:t>2</m:t>
                                  </m:r>
                                </m:sup>
                              </m:sSup>
                            </m:den>
                          </m:f>
                        </m:e>
                      </m:d>
                      <m:d>
                        <m:dPr>
                          <m:ctrlPr>
                            <a:rPr lang="es-CL" sz="3200" b="0" i="1" smtClean="0">
                              <a:latin typeface="Cambria Math" panose="02040503050406030204" pitchFamily="18" charset="0"/>
                            </a:rPr>
                          </m:ctrlPr>
                        </m:dPr>
                        <m:e>
                          <m:r>
                            <a:rPr lang="es-CL" sz="3200" b="0" i="1" smtClean="0">
                              <a:latin typeface="Cambria Math" panose="02040503050406030204" pitchFamily="18" charset="0"/>
                            </a:rPr>
                            <m:t>𝑉</m:t>
                          </m:r>
                          <m:r>
                            <a:rPr lang="es-CL" sz="3200" b="0" i="1" smtClean="0">
                              <a:latin typeface="Cambria Math" panose="02040503050406030204" pitchFamily="18" charset="0"/>
                            </a:rPr>
                            <m:t>−</m:t>
                          </m:r>
                          <m:r>
                            <a:rPr lang="es-CL" sz="3200" b="0" i="1" smtClean="0">
                              <a:latin typeface="Cambria Math" panose="02040503050406030204" pitchFamily="18" charset="0"/>
                            </a:rPr>
                            <m:t>𝑛𝑏</m:t>
                          </m:r>
                        </m:e>
                      </m:d>
                      <m:r>
                        <a:rPr lang="es-CL" sz="3200" b="0" i="1" smtClean="0">
                          <a:latin typeface="Cambria Math" panose="02040503050406030204" pitchFamily="18" charset="0"/>
                        </a:rPr>
                        <m:t>=</m:t>
                      </m:r>
                      <m:r>
                        <a:rPr lang="es-CL" sz="3200" b="0" i="1" smtClean="0">
                          <a:latin typeface="Cambria Math" panose="02040503050406030204" pitchFamily="18" charset="0"/>
                        </a:rPr>
                        <m:t>𝑅𝑇𝑛</m:t>
                      </m:r>
                    </m:oMath>
                  </m:oMathPara>
                </a14:m>
                <a:endParaRPr lang="es-CL" sz="3200" dirty="0"/>
              </a:p>
              <a:p>
                <a:pPr algn="just"/>
                <a:r>
                  <a:rPr lang="es-CL" sz="3200" b="1" dirty="0"/>
                  <a:t>Objetivo:</a:t>
                </a:r>
              </a:p>
              <a:p>
                <a:pPr algn="just"/>
                <a:r>
                  <a:rPr lang="es-CL" sz="3200" dirty="0"/>
                  <a:t>Obtener el volumen de </a:t>
                </a:r>
                <a14:m>
                  <m:oMath xmlns:m="http://schemas.openxmlformats.org/officeDocument/2006/math">
                    <m:r>
                      <a:rPr lang="es-CL" sz="3200" b="0" i="1" smtClean="0">
                        <a:latin typeface="Cambria Math" panose="02040503050406030204" pitchFamily="18" charset="0"/>
                      </a:rPr>
                      <m:t>𝐶</m:t>
                    </m:r>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𝑂</m:t>
                        </m:r>
                      </m:e>
                      <m:sub>
                        <m:r>
                          <a:rPr lang="es-CL" sz="3200" b="0" i="1" smtClean="0">
                            <a:latin typeface="Cambria Math" panose="02040503050406030204" pitchFamily="18" charset="0"/>
                          </a:rPr>
                          <m:t>2</m:t>
                        </m:r>
                      </m:sub>
                    </m:sSub>
                  </m:oMath>
                </a14:m>
                <a:r>
                  <a:rPr lang="es-CL" sz="3200" dirty="0"/>
                  <a:t> y </a:t>
                </a:r>
                <a14:m>
                  <m:oMath xmlns:m="http://schemas.openxmlformats.org/officeDocument/2006/math">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𝑂</m:t>
                        </m:r>
                      </m:e>
                      <m:sub>
                        <m:r>
                          <a:rPr lang="es-CL" sz="3200" b="0" i="1" smtClean="0">
                            <a:latin typeface="Cambria Math" panose="02040503050406030204" pitchFamily="18" charset="0"/>
                          </a:rPr>
                          <m:t>2</m:t>
                        </m:r>
                      </m:sub>
                    </m:sSub>
                  </m:oMath>
                </a14:m>
                <a:r>
                  <a:rPr lang="es-CL" sz="3200" dirty="0"/>
                  <a:t> bajo ciertas condiciones</a:t>
                </a:r>
              </a:p>
            </p:txBody>
          </p:sp>
        </mc:Choice>
        <mc:Fallback xmlns="">
          <p:sp>
            <p:nvSpPr>
              <p:cNvPr id="6" name="Title 1">
                <a:extLst>
                  <a:ext uri="{FF2B5EF4-FFF2-40B4-BE49-F238E27FC236}">
                    <a16:creationId xmlns:a16="http://schemas.microsoft.com/office/drawing/2014/main" id="{E3E0696C-AC1D-4774-AE2A-ACA9B1ED0D69}"/>
                  </a:ext>
                </a:extLst>
              </p:cNvPr>
              <p:cNvSpPr txBox="1">
                <a:spLocks noRot="1" noChangeAspect="1" noMove="1" noResize="1" noEditPoints="1" noAdjustHandles="1" noChangeArrowheads="1" noChangeShapeType="1" noTextEdit="1"/>
              </p:cNvSpPr>
              <p:nvPr/>
            </p:nvSpPr>
            <p:spPr>
              <a:xfrm>
                <a:off x="125531" y="1035277"/>
                <a:ext cx="7729538" cy="5966249"/>
              </a:xfrm>
              <a:prstGeom prst="rect">
                <a:avLst/>
              </a:prstGeom>
              <a:blipFill>
                <a:blip r:embed="rId2"/>
                <a:stretch>
                  <a:fillRect l="-2050" t="-2043" r="-1972" b="-2554"/>
                </a:stretch>
              </a:blipFill>
            </p:spPr>
            <p:txBody>
              <a:bodyPr/>
              <a:lstStyle/>
              <a:p>
                <a:r>
                  <a:rPr lang="es-CL">
                    <a:noFill/>
                  </a:rPr>
                  <a:t> </a:t>
                </a:r>
              </a:p>
            </p:txBody>
          </p:sp>
        </mc:Fallback>
      </mc:AlternateContent>
      <p:pic>
        <p:nvPicPr>
          <p:cNvPr id="2050" name="Picture 2">
            <a:extLst>
              <a:ext uri="{FF2B5EF4-FFF2-40B4-BE49-F238E27FC236}">
                <a16:creationId xmlns:a16="http://schemas.microsoft.com/office/drawing/2014/main" id="{D4068125-E95B-B397-7E33-DDBB9274E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19"/>
          <a:stretch/>
        </p:blipFill>
        <p:spPr bwMode="auto">
          <a:xfrm>
            <a:off x="7907385" y="1555750"/>
            <a:ext cx="4149630" cy="457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2545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rgbClr val="D1D1D1"/>
      </a:lt1>
      <a:dk2>
        <a:srgbClr val="0E2841"/>
      </a:dk2>
      <a:lt2>
        <a:srgbClr val="E8E8E8"/>
      </a:lt2>
      <a:accent1>
        <a:srgbClr val="0000FF"/>
      </a:accent1>
      <a:accent2>
        <a:srgbClr val="F29132"/>
      </a:accent2>
      <a:accent3>
        <a:srgbClr val="00FF00"/>
      </a:accent3>
      <a:accent4>
        <a:srgbClr val="0F9ED5"/>
      </a:accent4>
      <a:accent5>
        <a:srgbClr val="A02B93"/>
      </a:accent5>
      <a:accent6>
        <a:srgbClr val="4EA72E"/>
      </a:accent6>
      <a:hlink>
        <a:srgbClr val="92D050"/>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5609</TotalTime>
  <Words>904</Words>
  <Application>Microsoft Office PowerPoint</Application>
  <PresentationFormat>Widescreen</PresentationFormat>
  <Paragraphs>133</Paragraphs>
  <Slides>16</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Aptos Display (Headings)</vt:lpstr>
      <vt:lpstr>Arial</vt:lpstr>
      <vt:lpstr>Cambria Math</vt:lpstr>
      <vt:lpstr>Office Theme</vt:lpstr>
      <vt:lpstr>Python en Acción: Proyectos Evaluación Final</vt:lpstr>
      <vt:lpstr>¿Cómo será la Evaluación Final?</vt:lpstr>
      <vt:lpstr>Nota de la Ev. Final</vt:lpstr>
      <vt:lpstr>¿Y la Feria de Aprendizaje?</vt:lpstr>
      <vt:lpstr>¡Armen los Grupos!</vt:lpstr>
      <vt:lpstr>Proyectos</vt:lpstr>
      <vt:lpstr>Proy. 1: Simulación de la Máquina de Galton</vt:lpstr>
      <vt:lpstr>Proy. 2: Función Γ</vt:lpstr>
      <vt:lpstr>Proy. 3: Cálculo del Volumen de un Gas no-ideal</vt:lpstr>
      <vt:lpstr>Proy. 4: Estimación de la Superficie de un Lago</vt:lpstr>
      <vt:lpstr>Proy. 5: Área Gaussiana</vt:lpstr>
      <vt:lpstr>Proy. 6: Determinando el Epicentro de un Sismo</vt:lpstr>
      <vt:lpstr>Proy. 7: Bacteria con Reserva Energética</vt:lpstr>
      <vt:lpstr>Proy. 8: Puntos de Lagrange Tierra-Luna</vt:lpstr>
      <vt:lpstr>Proy. 9: Explorando la identidad de Euler</vt:lpstr>
      <vt:lpstr>¿Dudas – 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Alejandro Moisés Lenin Silva Cartes (alejandro.silva)</dc:creator>
  <cp:lastModifiedBy>Alejandro Moisés Lenin Silva Cartes (alejandro.silva)</cp:lastModifiedBy>
  <cp:revision>38</cp:revision>
  <dcterms:created xsi:type="dcterms:W3CDTF">2024-09-23T04:11:50Z</dcterms:created>
  <dcterms:modified xsi:type="dcterms:W3CDTF">2024-12-10T19:14:28Z</dcterms:modified>
</cp:coreProperties>
</file>